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5" d="100"/>
          <a:sy n="65" d="100"/>
        </p:scale>
        <p:origin x="-91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3C0089-210A-420E-9AD6-62F68C48869E}"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B2641-8C4D-4DFB-A9EA-3CC2D83EF57B}" type="slidenum">
              <a:rPr lang="en-US" smtClean="0"/>
              <a:pPr/>
              <a:t>‹#›</a:t>
            </a:fld>
            <a:endParaRPr lang="en-US"/>
          </a:p>
        </p:txBody>
      </p:sp>
    </p:spTree>
    <p:extLst>
      <p:ext uri="{BB962C8B-B14F-4D97-AF65-F5344CB8AC3E}">
        <p14:creationId xmlns:p14="http://schemas.microsoft.com/office/powerpoint/2010/main" xmlns="" val="317991346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3C0089-210A-420E-9AD6-62F68C48869E}"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B2641-8C4D-4DFB-A9EA-3CC2D83EF57B}" type="slidenum">
              <a:rPr lang="en-US" smtClean="0"/>
              <a:pPr/>
              <a:t>‹#›</a:t>
            </a:fld>
            <a:endParaRPr lang="en-US"/>
          </a:p>
        </p:txBody>
      </p:sp>
    </p:spTree>
    <p:extLst>
      <p:ext uri="{BB962C8B-B14F-4D97-AF65-F5344CB8AC3E}">
        <p14:creationId xmlns:p14="http://schemas.microsoft.com/office/powerpoint/2010/main" xmlns="" val="419698421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3C0089-210A-420E-9AD6-62F68C48869E}"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B2641-8C4D-4DFB-A9EA-3CC2D83EF57B}" type="slidenum">
              <a:rPr lang="en-US" smtClean="0"/>
              <a:pPr/>
              <a:t>‹#›</a:t>
            </a:fld>
            <a:endParaRPr lang="en-US"/>
          </a:p>
        </p:txBody>
      </p:sp>
    </p:spTree>
    <p:extLst>
      <p:ext uri="{BB962C8B-B14F-4D97-AF65-F5344CB8AC3E}">
        <p14:creationId xmlns:p14="http://schemas.microsoft.com/office/powerpoint/2010/main" xmlns="" val="240767127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3C0089-210A-420E-9AD6-62F68C48869E}"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B2641-8C4D-4DFB-A9EA-3CC2D83EF57B}" type="slidenum">
              <a:rPr lang="en-US" smtClean="0"/>
              <a:pPr/>
              <a:t>‹#›</a:t>
            </a:fld>
            <a:endParaRPr lang="en-US"/>
          </a:p>
        </p:txBody>
      </p:sp>
    </p:spTree>
    <p:extLst>
      <p:ext uri="{BB962C8B-B14F-4D97-AF65-F5344CB8AC3E}">
        <p14:creationId xmlns:p14="http://schemas.microsoft.com/office/powerpoint/2010/main" xmlns="" val="157233831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3C0089-210A-420E-9AD6-62F68C48869E}"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B2641-8C4D-4DFB-A9EA-3CC2D83EF57B}" type="slidenum">
              <a:rPr lang="en-US" smtClean="0"/>
              <a:pPr/>
              <a:t>‹#›</a:t>
            </a:fld>
            <a:endParaRPr lang="en-US"/>
          </a:p>
        </p:txBody>
      </p:sp>
    </p:spTree>
    <p:extLst>
      <p:ext uri="{BB962C8B-B14F-4D97-AF65-F5344CB8AC3E}">
        <p14:creationId xmlns:p14="http://schemas.microsoft.com/office/powerpoint/2010/main" xmlns="" val="1110372000"/>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3C0089-210A-420E-9AD6-62F68C48869E}"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B2641-8C4D-4DFB-A9EA-3CC2D83EF57B}" type="slidenum">
              <a:rPr lang="en-US" smtClean="0"/>
              <a:pPr/>
              <a:t>‹#›</a:t>
            </a:fld>
            <a:endParaRPr lang="en-US"/>
          </a:p>
        </p:txBody>
      </p:sp>
    </p:spTree>
    <p:extLst>
      <p:ext uri="{BB962C8B-B14F-4D97-AF65-F5344CB8AC3E}">
        <p14:creationId xmlns:p14="http://schemas.microsoft.com/office/powerpoint/2010/main" xmlns="" val="107438978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3C0089-210A-420E-9AD6-62F68C48869E}" type="datetimeFigureOut">
              <a:rPr lang="en-US" smtClean="0"/>
              <a:pPr/>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B2641-8C4D-4DFB-A9EA-3CC2D83EF57B}" type="slidenum">
              <a:rPr lang="en-US" smtClean="0"/>
              <a:pPr/>
              <a:t>‹#›</a:t>
            </a:fld>
            <a:endParaRPr lang="en-US"/>
          </a:p>
        </p:txBody>
      </p:sp>
    </p:spTree>
    <p:extLst>
      <p:ext uri="{BB962C8B-B14F-4D97-AF65-F5344CB8AC3E}">
        <p14:creationId xmlns:p14="http://schemas.microsoft.com/office/powerpoint/2010/main" xmlns="" val="72057669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3C0089-210A-420E-9AD6-62F68C48869E}" type="datetimeFigureOut">
              <a:rPr lang="en-US" smtClean="0"/>
              <a:pPr/>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B2641-8C4D-4DFB-A9EA-3CC2D83EF57B}" type="slidenum">
              <a:rPr lang="en-US" smtClean="0"/>
              <a:pPr/>
              <a:t>‹#›</a:t>
            </a:fld>
            <a:endParaRPr lang="en-US"/>
          </a:p>
        </p:txBody>
      </p:sp>
    </p:spTree>
    <p:extLst>
      <p:ext uri="{BB962C8B-B14F-4D97-AF65-F5344CB8AC3E}">
        <p14:creationId xmlns:p14="http://schemas.microsoft.com/office/powerpoint/2010/main" xmlns="" val="3121076958"/>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C0089-210A-420E-9AD6-62F68C48869E}" type="datetimeFigureOut">
              <a:rPr lang="en-US" smtClean="0"/>
              <a:pPr/>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B2641-8C4D-4DFB-A9EA-3CC2D83EF57B}" type="slidenum">
              <a:rPr lang="en-US" smtClean="0"/>
              <a:pPr/>
              <a:t>‹#›</a:t>
            </a:fld>
            <a:endParaRPr lang="en-US"/>
          </a:p>
        </p:txBody>
      </p:sp>
    </p:spTree>
    <p:extLst>
      <p:ext uri="{BB962C8B-B14F-4D97-AF65-F5344CB8AC3E}">
        <p14:creationId xmlns:p14="http://schemas.microsoft.com/office/powerpoint/2010/main" xmlns="" val="131144741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3C0089-210A-420E-9AD6-62F68C48869E}"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B2641-8C4D-4DFB-A9EA-3CC2D83EF57B}" type="slidenum">
              <a:rPr lang="en-US" smtClean="0"/>
              <a:pPr/>
              <a:t>‹#›</a:t>
            </a:fld>
            <a:endParaRPr lang="en-US"/>
          </a:p>
        </p:txBody>
      </p:sp>
    </p:spTree>
    <p:extLst>
      <p:ext uri="{BB962C8B-B14F-4D97-AF65-F5344CB8AC3E}">
        <p14:creationId xmlns:p14="http://schemas.microsoft.com/office/powerpoint/2010/main" xmlns="" val="18750815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3C0089-210A-420E-9AD6-62F68C48869E}"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B2641-8C4D-4DFB-A9EA-3CC2D83EF57B}" type="slidenum">
              <a:rPr lang="en-US" smtClean="0"/>
              <a:pPr/>
              <a:t>‹#›</a:t>
            </a:fld>
            <a:endParaRPr lang="en-US"/>
          </a:p>
        </p:txBody>
      </p:sp>
    </p:spTree>
    <p:extLst>
      <p:ext uri="{BB962C8B-B14F-4D97-AF65-F5344CB8AC3E}">
        <p14:creationId xmlns:p14="http://schemas.microsoft.com/office/powerpoint/2010/main" xmlns="" val="148953204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C0089-210A-420E-9AD6-62F68C48869E}" type="datetimeFigureOut">
              <a:rPr lang="en-US" smtClean="0"/>
              <a:pPr/>
              <a:t>5/10/2019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B2641-8C4D-4DFB-A9EA-3CC2D83EF57B}" type="slidenum">
              <a:rPr lang="en-US" smtClean="0"/>
              <a:pPr/>
              <a:t>‹#›</a:t>
            </a:fld>
            <a:endParaRPr lang="en-US"/>
          </a:p>
        </p:txBody>
      </p:sp>
    </p:spTree>
    <p:extLst>
      <p:ext uri="{BB962C8B-B14F-4D97-AF65-F5344CB8AC3E}">
        <p14:creationId xmlns:p14="http://schemas.microsoft.com/office/powerpoint/2010/main" xmlns="" val="3806323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gif"/><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gif"/><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5.gif"/><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gif"/><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image" Target="../media/image5.gif"/><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3097161" y="1027372"/>
            <a:ext cx="5220930" cy="1446550"/>
          </a:xfrm>
          <a:prstGeom prst="rect">
            <a:avLst/>
          </a:prstGeom>
          <a:noFill/>
        </p:spPr>
        <p:txBody>
          <a:bodyPr wrap="square" rtlCol="0">
            <a:spAutoFit/>
          </a:bodyPr>
          <a:lstStyle/>
          <a:p>
            <a:pPr algn="ctr"/>
            <a:r>
              <a:rPr lang="en-US" sz="8800" b="1" dirty="0" smtClean="0">
                <a:solidFill>
                  <a:srgbClr val="FF0000"/>
                </a:solidFill>
              </a:rPr>
              <a:t>Welcome</a:t>
            </a:r>
            <a:endParaRPr lang="en-US" sz="8800" b="1" dirty="0">
              <a:solidFill>
                <a:srgbClr val="FF0000"/>
              </a:solidFill>
            </a:endParaRPr>
          </a:p>
        </p:txBody>
      </p:sp>
      <p:pic>
        <p:nvPicPr>
          <p:cNvPr id="5" name="Picture 4"/>
          <p:cNvPicPr>
            <a:picLocks noChangeAspect="1"/>
          </p:cNvPicPr>
          <p:nvPr/>
        </p:nvPicPr>
        <p:blipFill>
          <a:blip r:embed="rId3" cstate="print"/>
          <a:stretch>
            <a:fillRect/>
          </a:stretch>
        </p:blipFill>
        <p:spPr>
          <a:xfrm>
            <a:off x="3716595" y="2357785"/>
            <a:ext cx="4129547" cy="2597673"/>
          </a:xfrm>
          <a:prstGeom prst="rect">
            <a:avLst/>
          </a:prstGeom>
          <a:scene3d>
            <a:camera prst="orthographicFront"/>
            <a:lightRig rig="threePt" dir="t"/>
          </a:scene3d>
          <a:sp3d>
            <a:bevelT w="152400"/>
          </a:sp3d>
        </p:spPr>
      </p:pic>
    </p:spTree>
    <p:extLst>
      <p:ext uri="{BB962C8B-B14F-4D97-AF65-F5344CB8AC3E}">
        <p14:creationId xmlns:p14="http://schemas.microsoft.com/office/powerpoint/2010/main" xmlns="" val="156124885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Bevel 2"/>
          <p:cNvSpPr/>
          <p:nvPr/>
        </p:nvSpPr>
        <p:spPr>
          <a:xfrm>
            <a:off x="4558352" y="423081"/>
            <a:ext cx="2934269" cy="73697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Key words</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14062" y="1583141"/>
            <a:ext cx="7248302" cy="3370996"/>
          </a:xfrm>
          <a:prstGeom prst="rect">
            <a:avLst/>
          </a:prstGeom>
          <a:scene3d>
            <a:camera prst="orthographicFront"/>
            <a:lightRig rig="threePt" dir="t"/>
          </a:scene3d>
          <a:sp3d>
            <a:bevelT w="152400"/>
          </a:sp3d>
        </p:spPr>
      </p:pic>
      <p:sp>
        <p:nvSpPr>
          <p:cNvPr id="5" name="TextBox 4"/>
          <p:cNvSpPr txBox="1"/>
          <p:nvPr/>
        </p:nvSpPr>
        <p:spPr>
          <a:xfrm>
            <a:off x="3248167" y="5172501"/>
            <a:ext cx="4954137" cy="1261884"/>
          </a:xfrm>
          <a:prstGeom prst="rect">
            <a:avLst/>
          </a:prstGeom>
          <a:noFill/>
        </p:spPr>
        <p:txBody>
          <a:bodyPr wrap="square" rtlCol="0">
            <a:spAutoFit/>
          </a:bodyPr>
          <a:lstStyle/>
          <a:p>
            <a:pPr algn="ctr"/>
            <a:r>
              <a:rPr lang="en-US" sz="2800" b="1" dirty="0">
                <a:solidFill>
                  <a:srgbClr val="00B050"/>
                </a:solidFill>
              </a:rPr>
              <a:t>Greenhouse</a:t>
            </a:r>
          </a:p>
          <a:p>
            <a:pPr algn="ctr"/>
            <a:r>
              <a:rPr lang="en-US" sz="2400" b="1" dirty="0">
                <a:solidFill>
                  <a:srgbClr val="FF0000"/>
                </a:solidFill>
              </a:rPr>
              <a:t>Meaning: a glass building in which plants are grown.</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22893" y="4589604"/>
            <a:ext cx="2067636" cy="2067636"/>
          </a:xfrm>
          <a:prstGeom prst="rect">
            <a:avLst/>
          </a:prstGeom>
        </p:spPr>
      </p:pic>
    </p:spTree>
    <p:extLst>
      <p:ext uri="{BB962C8B-B14F-4D97-AF65-F5344CB8AC3E}">
        <p14:creationId xmlns:p14="http://schemas.microsoft.com/office/powerpoint/2010/main" xmlns="" val="3724867408"/>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5191" y="67435"/>
            <a:ext cx="12192000" cy="6858000"/>
          </a:xfrm>
          <a:prstGeom prst="rect">
            <a:avLst/>
          </a:prstGeom>
          <a:effectLst>
            <a:outerShdw blurRad="50800" dist="38100" dir="5400000" algn="t" rotWithShape="0">
              <a:prstClr val="black">
                <a:alpha val="40000"/>
              </a:prstClr>
            </a:outerShdw>
          </a:effectLst>
        </p:spPr>
      </p:pic>
      <p:sp>
        <p:nvSpPr>
          <p:cNvPr id="3" name="Bevel 2"/>
          <p:cNvSpPr/>
          <p:nvPr/>
        </p:nvSpPr>
        <p:spPr>
          <a:xfrm>
            <a:off x="4558352" y="423081"/>
            <a:ext cx="2934269" cy="73697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Key words</a:t>
            </a: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83893" y="1583141"/>
            <a:ext cx="6987653" cy="3587940"/>
          </a:xfrm>
          <a:prstGeom prst="rect">
            <a:avLst/>
          </a:prstGeom>
          <a:scene3d>
            <a:camera prst="orthographicFront"/>
            <a:lightRig rig="threePt" dir="t"/>
          </a:scene3d>
          <a:sp3d>
            <a:bevelT w="152400"/>
          </a:sp3d>
        </p:spPr>
      </p:pic>
      <p:sp>
        <p:nvSpPr>
          <p:cNvPr id="7" name="TextBox 6"/>
          <p:cNvSpPr txBox="1"/>
          <p:nvPr/>
        </p:nvSpPr>
        <p:spPr>
          <a:xfrm>
            <a:off x="2320119" y="5269047"/>
            <a:ext cx="7151427" cy="1261884"/>
          </a:xfrm>
          <a:prstGeom prst="rect">
            <a:avLst/>
          </a:prstGeom>
          <a:noFill/>
        </p:spPr>
        <p:txBody>
          <a:bodyPr wrap="square" rtlCol="0">
            <a:spAutoFit/>
          </a:bodyPr>
          <a:lstStyle/>
          <a:p>
            <a:pPr algn="ctr"/>
            <a:r>
              <a:rPr lang="en-US" sz="2800" b="1" dirty="0">
                <a:solidFill>
                  <a:srgbClr val="00B050"/>
                </a:solidFill>
              </a:rPr>
              <a:t>Global Warming</a:t>
            </a:r>
          </a:p>
          <a:p>
            <a:pPr algn="ctr"/>
            <a:r>
              <a:rPr lang="en-US" sz="2400" b="1" dirty="0">
                <a:solidFill>
                  <a:srgbClr val="FF0000"/>
                </a:solidFill>
              </a:rPr>
              <a:t>Meaning: a gradual increase in the overall temperature of the earth’s.</a:t>
            </a: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22893" y="4589604"/>
            <a:ext cx="2067636" cy="2067636"/>
          </a:xfrm>
          <a:prstGeom prst="rect">
            <a:avLst/>
          </a:prstGeom>
        </p:spPr>
      </p:pic>
    </p:spTree>
    <p:extLst>
      <p:ext uri="{BB962C8B-B14F-4D97-AF65-F5344CB8AC3E}">
        <p14:creationId xmlns:p14="http://schemas.microsoft.com/office/powerpoint/2010/main" xmlns="" val="153249882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Bevel 2"/>
          <p:cNvSpPr/>
          <p:nvPr/>
        </p:nvSpPr>
        <p:spPr>
          <a:xfrm>
            <a:off x="4558352" y="423081"/>
            <a:ext cx="2934269" cy="73697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Key words</a:t>
            </a: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29301" y="1340900"/>
            <a:ext cx="7328847" cy="3681476"/>
          </a:xfrm>
          <a:prstGeom prst="rect">
            <a:avLst/>
          </a:prstGeom>
        </p:spPr>
      </p:pic>
      <p:sp>
        <p:nvSpPr>
          <p:cNvPr id="5" name="TextBox 4"/>
          <p:cNvSpPr txBox="1"/>
          <p:nvPr/>
        </p:nvSpPr>
        <p:spPr>
          <a:xfrm>
            <a:off x="3125338" y="5336274"/>
            <a:ext cx="5827594" cy="954107"/>
          </a:xfrm>
          <a:prstGeom prst="rect">
            <a:avLst/>
          </a:prstGeom>
          <a:noFill/>
        </p:spPr>
        <p:txBody>
          <a:bodyPr wrap="square" rtlCol="0">
            <a:spAutoFit/>
          </a:bodyPr>
          <a:lstStyle/>
          <a:p>
            <a:pPr algn="ctr"/>
            <a:r>
              <a:rPr lang="en-US" sz="2800" b="1" dirty="0">
                <a:solidFill>
                  <a:srgbClr val="00B050"/>
                </a:solidFill>
              </a:rPr>
              <a:t>Released</a:t>
            </a:r>
          </a:p>
          <a:p>
            <a:pPr algn="ctr"/>
            <a:r>
              <a:rPr lang="en-US" sz="2800" b="1" dirty="0">
                <a:solidFill>
                  <a:srgbClr val="FF0000"/>
                </a:solidFill>
              </a:rPr>
              <a:t>Meaning: Open/Free</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22893" y="4589604"/>
            <a:ext cx="2067636" cy="2067636"/>
          </a:xfrm>
          <a:prstGeom prst="rect">
            <a:avLst/>
          </a:prstGeom>
        </p:spPr>
      </p:pic>
      <p:pic>
        <p:nvPicPr>
          <p:cNvPr id="7" name="Picture 6"/>
          <p:cNvPicPr>
            <a:picLocks noChangeAspect="1"/>
          </p:cNvPicPr>
          <p:nvPr/>
        </p:nvPicPr>
        <p:blipFill rotWithShape="1">
          <a:blip r:embed="rId5">
            <a:extLst>
              <a:ext uri="{BEBA8EAE-BF5A-486C-A8C5-ECC9F3942E4B}">
                <a14:imgProps xmlns:a14="http://schemas.microsoft.com/office/drawing/2010/main" xmlns="">
                  <a14:imgLayer r:embed="rId6">
                    <a14:imgEffect>
                      <a14:backgroundRemoval t="8522" b="80870" l="27304" r="69565"/>
                    </a14:imgEffect>
                  </a14:imgLayer>
                </a14:imgProps>
              </a:ext>
              <a:ext uri="{28A0092B-C50C-407E-A947-70E740481C1C}">
                <a14:useLocalDpi xmlns:a14="http://schemas.microsoft.com/office/drawing/2010/main" xmlns="" val="0"/>
              </a:ext>
            </a:extLst>
          </a:blip>
          <a:srcRect l="26738" r="30000" b="19201"/>
          <a:stretch/>
        </p:blipFill>
        <p:spPr>
          <a:xfrm>
            <a:off x="396920" y="2376960"/>
            <a:ext cx="1559444" cy="4425287"/>
          </a:xfrm>
          <a:prstGeom prst="rect">
            <a:avLst/>
          </a:prstGeom>
        </p:spPr>
      </p:pic>
    </p:spTree>
    <p:extLst>
      <p:ext uri="{BB962C8B-B14F-4D97-AF65-F5344CB8AC3E}">
        <p14:creationId xmlns:p14="http://schemas.microsoft.com/office/powerpoint/2010/main" xmlns="" val="2063760960"/>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Frame 2"/>
          <p:cNvSpPr/>
          <p:nvPr/>
        </p:nvSpPr>
        <p:spPr>
          <a:xfrm>
            <a:off x="3077569" y="301752"/>
            <a:ext cx="4617493" cy="72333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Teachers Model Reading</a:t>
            </a:r>
          </a:p>
        </p:txBody>
      </p:sp>
      <p:sp>
        <p:nvSpPr>
          <p:cNvPr id="4" name="Cloud 3"/>
          <p:cNvSpPr/>
          <p:nvPr/>
        </p:nvSpPr>
        <p:spPr>
          <a:xfrm>
            <a:off x="2683897" y="1533833"/>
            <a:ext cx="7315509" cy="391866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Keep silent and listen attentively</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16956" y="4991667"/>
            <a:ext cx="2447262" cy="1699146"/>
          </a:xfrm>
          <a:prstGeom prst="rect">
            <a:avLst/>
          </a:prstGeom>
        </p:spPr>
      </p:pic>
    </p:spTree>
    <p:extLst>
      <p:ext uri="{BB962C8B-B14F-4D97-AF65-F5344CB8AC3E}">
        <p14:creationId xmlns:p14="http://schemas.microsoft.com/office/powerpoint/2010/main" xmlns="" val="126523430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2864231" y="360624"/>
            <a:ext cx="4667534" cy="65509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Student’s Model Reading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44705" y="1358589"/>
            <a:ext cx="4653888" cy="4140822"/>
          </a:xfrm>
          <a:prstGeom prst="rect">
            <a:avLst/>
          </a:prstGeom>
          <a:ln>
            <a:noFill/>
          </a:ln>
          <a:effectLst>
            <a:softEdge rad="112500"/>
          </a:effectLst>
        </p:spPr>
      </p:pic>
      <p:sp>
        <p:nvSpPr>
          <p:cNvPr id="7" name="Folded Corner 6"/>
          <p:cNvSpPr/>
          <p:nvPr/>
        </p:nvSpPr>
        <p:spPr>
          <a:xfrm>
            <a:off x="766549" y="1733266"/>
            <a:ext cx="3666699" cy="2838734"/>
          </a:xfrm>
          <a:prstGeom prst="foldedCorner">
            <a:avLst/>
          </a:prstGeo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Read Loudly</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16956" y="4991667"/>
            <a:ext cx="2447262" cy="1699146"/>
          </a:xfrm>
          <a:prstGeom prst="rect">
            <a:avLst/>
          </a:prstGeom>
        </p:spPr>
      </p:pic>
      <p:pic>
        <p:nvPicPr>
          <p:cNvPr id="8" name="Picture 7"/>
          <p:cNvPicPr>
            <a:picLocks noChangeAspect="1"/>
          </p:cNvPicPr>
          <p:nvPr/>
        </p:nvPicPr>
        <p:blipFill rotWithShape="1">
          <a:blip r:embed="rId4">
            <a:extLst>
              <a:ext uri="{BEBA8EAE-BF5A-486C-A8C5-ECC9F3942E4B}">
                <a14:imgProps xmlns:a14="http://schemas.microsoft.com/office/drawing/2010/main" xmlns="">
                  <a14:imgLayer r:embed="rId5">
                    <a14:imgEffect>
                      <a14:backgroundRemoval t="8522" b="80870" l="27304" r="69565"/>
                    </a14:imgEffect>
                  </a14:imgLayer>
                </a14:imgProps>
              </a:ext>
              <a:ext uri="{28A0092B-C50C-407E-A947-70E740481C1C}">
                <a14:useLocalDpi xmlns:a14="http://schemas.microsoft.com/office/drawing/2010/main" xmlns="" val="0"/>
              </a:ext>
            </a:extLst>
          </a:blip>
          <a:srcRect l="26738" r="30000" b="19201"/>
          <a:stretch/>
        </p:blipFill>
        <p:spPr>
          <a:xfrm>
            <a:off x="10314108" y="768535"/>
            <a:ext cx="1559444" cy="4425287"/>
          </a:xfrm>
          <a:prstGeom prst="rect">
            <a:avLst/>
          </a:prstGeom>
        </p:spPr>
      </p:pic>
    </p:spTree>
    <p:extLst>
      <p:ext uri="{BB962C8B-B14F-4D97-AF65-F5344CB8AC3E}">
        <p14:creationId xmlns:p14="http://schemas.microsoft.com/office/powerpoint/2010/main" xmlns="" val="376587575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gtEl>
                                        <p:attrNameLst>
                                          <p:attrName>ppt_x</p:attrName>
                                          <p:attrName>ppt_y</p:attrName>
                                        </p:attrNameLst>
                                      </p:cBhvr>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childTnLst>
                          </p:cTn>
                        </p:par>
                        <p:par>
                          <p:cTn id="11" fill="hold">
                            <p:stCondLst>
                              <p:cond delay="950"/>
                            </p:stCondLst>
                            <p:childTnLst>
                              <p:par>
                                <p:cTn id="12" presetID="6"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Frame 2"/>
          <p:cNvSpPr/>
          <p:nvPr/>
        </p:nvSpPr>
        <p:spPr>
          <a:xfrm>
            <a:off x="4708477" y="313899"/>
            <a:ext cx="2775045" cy="55955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Group Works</a:t>
            </a: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3278" y="189861"/>
            <a:ext cx="1884955" cy="1625291"/>
          </a:xfrm>
          <a:prstGeom prst="rect">
            <a:avLst/>
          </a:prstGeom>
        </p:spPr>
      </p:pic>
      <p:sp>
        <p:nvSpPr>
          <p:cNvPr id="5" name="TextBox 4"/>
          <p:cNvSpPr txBox="1"/>
          <p:nvPr/>
        </p:nvSpPr>
        <p:spPr>
          <a:xfrm>
            <a:off x="2238233" y="1187356"/>
            <a:ext cx="9621671" cy="830997"/>
          </a:xfrm>
          <a:prstGeom prst="rect">
            <a:avLst/>
          </a:prstGeom>
          <a:noFill/>
        </p:spPr>
        <p:txBody>
          <a:bodyPr wrap="square" rtlCol="0">
            <a:spAutoFit/>
          </a:bodyPr>
          <a:lstStyle/>
          <a:p>
            <a:r>
              <a:rPr lang="en-US" sz="2400" b="1" dirty="0">
                <a:solidFill>
                  <a:srgbClr val="00B0F0"/>
                </a:solidFill>
              </a:rPr>
              <a:t>Change the underlined words to talk about the increasing threats of global warming.</a:t>
            </a:r>
          </a:p>
        </p:txBody>
      </p:sp>
      <p:sp>
        <p:nvSpPr>
          <p:cNvPr id="6" name="TextBox 5"/>
          <p:cNvSpPr txBox="1"/>
          <p:nvPr/>
        </p:nvSpPr>
        <p:spPr>
          <a:xfrm>
            <a:off x="900751" y="2098766"/>
            <a:ext cx="2183642" cy="400110"/>
          </a:xfrm>
          <a:prstGeom prst="rect">
            <a:avLst/>
          </a:prstGeom>
          <a:noFill/>
        </p:spPr>
        <p:txBody>
          <a:bodyPr wrap="square" rtlCol="0">
            <a:spAutoFit/>
          </a:bodyPr>
          <a:lstStyle/>
          <a:p>
            <a:r>
              <a:rPr lang="en-US" sz="2000" dirty="0"/>
              <a:t>A. The sun is </a:t>
            </a:r>
            <a:r>
              <a:rPr lang="en-US" sz="2000" b="1" u="sng" dirty="0"/>
              <a:t>hot.</a:t>
            </a:r>
          </a:p>
        </p:txBody>
      </p:sp>
      <p:sp>
        <p:nvSpPr>
          <p:cNvPr id="7" name="TextBox 6"/>
          <p:cNvSpPr txBox="1"/>
          <p:nvPr/>
        </p:nvSpPr>
        <p:spPr>
          <a:xfrm>
            <a:off x="900751" y="2537354"/>
            <a:ext cx="3575714" cy="400110"/>
          </a:xfrm>
          <a:prstGeom prst="rect">
            <a:avLst/>
          </a:prstGeom>
          <a:noFill/>
        </p:spPr>
        <p:txBody>
          <a:bodyPr wrap="square" rtlCol="0">
            <a:spAutoFit/>
          </a:bodyPr>
          <a:lstStyle/>
          <a:p>
            <a:r>
              <a:rPr lang="en-US" sz="2000" dirty="0">
                <a:solidFill>
                  <a:srgbClr val="FF0000"/>
                </a:solidFill>
              </a:rPr>
              <a:t>B. The sun is becoming </a:t>
            </a:r>
            <a:r>
              <a:rPr lang="en-US" sz="2000" b="1" u="sng" dirty="0">
                <a:solidFill>
                  <a:srgbClr val="FF0000"/>
                </a:solidFill>
              </a:rPr>
              <a:t>hotter</a:t>
            </a:r>
            <a:r>
              <a:rPr lang="en-US" sz="2000" dirty="0">
                <a:solidFill>
                  <a:srgbClr val="FF0000"/>
                </a:solidFill>
              </a:rPr>
              <a:t>.</a:t>
            </a:r>
          </a:p>
        </p:txBody>
      </p:sp>
      <p:sp>
        <p:nvSpPr>
          <p:cNvPr id="8" name="TextBox 7"/>
          <p:cNvSpPr txBox="1"/>
          <p:nvPr/>
        </p:nvSpPr>
        <p:spPr>
          <a:xfrm>
            <a:off x="900751" y="2948384"/>
            <a:ext cx="5008729" cy="400110"/>
          </a:xfrm>
          <a:prstGeom prst="rect">
            <a:avLst/>
          </a:prstGeom>
          <a:noFill/>
        </p:spPr>
        <p:txBody>
          <a:bodyPr wrap="square" rtlCol="0">
            <a:spAutoFit/>
          </a:bodyPr>
          <a:lstStyle/>
          <a:p>
            <a:r>
              <a:rPr lang="en-US" sz="2000" dirty="0"/>
              <a:t>A. The effects of global warming will be </a:t>
            </a:r>
            <a:r>
              <a:rPr lang="en-US" sz="2000" b="1" u="sng" dirty="0"/>
              <a:t>bad.</a:t>
            </a:r>
          </a:p>
        </p:txBody>
      </p:sp>
      <p:sp>
        <p:nvSpPr>
          <p:cNvPr id="9" name="TextBox 8"/>
          <p:cNvSpPr txBox="1"/>
          <p:nvPr/>
        </p:nvSpPr>
        <p:spPr>
          <a:xfrm>
            <a:off x="900751" y="3296460"/>
            <a:ext cx="7956645" cy="400110"/>
          </a:xfrm>
          <a:prstGeom prst="rect">
            <a:avLst/>
          </a:prstGeom>
          <a:noFill/>
        </p:spPr>
        <p:txBody>
          <a:bodyPr wrap="square" rtlCol="0">
            <a:spAutoFit/>
          </a:bodyPr>
          <a:lstStyle/>
          <a:p>
            <a:r>
              <a:rPr lang="en-US" sz="2000" dirty="0">
                <a:solidFill>
                  <a:srgbClr val="FF0000"/>
                </a:solidFill>
              </a:rPr>
              <a:t>B. The effects of global warming will be </a:t>
            </a:r>
            <a:r>
              <a:rPr lang="en-US" sz="2000" b="1" u="sng" dirty="0">
                <a:solidFill>
                  <a:srgbClr val="FF0000"/>
                </a:solidFill>
              </a:rPr>
              <a:t>worse </a:t>
            </a:r>
            <a:r>
              <a:rPr lang="en-US" sz="2000" dirty="0">
                <a:solidFill>
                  <a:srgbClr val="FF0000"/>
                </a:solidFill>
              </a:rPr>
              <a:t>than what we can imagine.</a:t>
            </a:r>
            <a:endParaRPr lang="en-US" sz="2000" b="1" u="sng" dirty="0">
              <a:solidFill>
                <a:srgbClr val="FF0000"/>
              </a:solidFill>
            </a:endParaRPr>
          </a:p>
        </p:txBody>
      </p:sp>
      <p:sp>
        <p:nvSpPr>
          <p:cNvPr id="10" name="TextBox 9"/>
          <p:cNvSpPr txBox="1"/>
          <p:nvPr/>
        </p:nvSpPr>
        <p:spPr>
          <a:xfrm>
            <a:off x="900751" y="3718718"/>
            <a:ext cx="5445457" cy="400110"/>
          </a:xfrm>
          <a:prstGeom prst="rect">
            <a:avLst/>
          </a:prstGeom>
          <a:noFill/>
        </p:spPr>
        <p:txBody>
          <a:bodyPr wrap="square" rtlCol="0">
            <a:spAutoFit/>
          </a:bodyPr>
          <a:lstStyle/>
          <a:p>
            <a:r>
              <a:rPr lang="en-US" sz="2000" dirty="0"/>
              <a:t>A. The sun keeps the earth </a:t>
            </a:r>
            <a:r>
              <a:rPr lang="en-US" sz="2000" b="1" u="sng" dirty="0"/>
              <a:t>warm</a:t>
            </a:r>
            <a:r>
              <a:rPr lang="en-US" sz="2000" dirty="0"/>
              <a:t> during day time.</a:t>
            </a:r>
          </a:p>
        </p:txBody>
      </p:sp>
      <p:sp>
        <p:nvSpPr>
          <p:cNvPr id="11" name="TextBox 10"/>
          <p:cNvSpPr txBox="1"/>
          <p:nvPr/>
        </p:nvSpPr>
        <p:spPr>
          <a:xfrm>
            <a:off x="900751" y="4145129"/>
            <a:ext cx="4080681" cy="400110"/>
          </a:xfrm>
          <a:prstGeom prst="rect">
            <a:avLst/>
          </a:prstGeom>
          <a:noFill/>
        </p:spPr>
        <p:txBody>
          <a:bodyPr wrap="square" rtlCol="0">
            <a:spAutoFit/>
          </a:bodyPr>
          <a:lstStyle/>
          <a:p>
            <a:r>
              <a:rPr lang="en-US" sz="2000" dirty="0">
                <a:solidFill>
                  <a:srgbClr val="FF0000"/>
                </a:solidFill>
              </a:rPr>
              <a:t>B. The sun makes the earth </a:t>
            </a:r>
            <a:r>
              <a:rPr lang="en-US" sz="2000" b="1" u="sng" dirty="0">
                <a:solidFill>
                  <a:srgbClr val="FF0000"/>
                </a:solidFill>
              </a:rPr>
              <a:t>warmer</a:t>
            </a:r>
            <a:r>
              <a:rPr lang="en-US" sz="2000" dirty="0">
                <a:solidFill>
                  <a:srgbClr val="FF0000"/>
                </a:solidFill>
              </a:rPr>
              <a:t>. </a:t>
            </a:r>
          </a:p>
        </p:txBody>
      </p:sp>
      <p:sp>
        <p:nvSpPr>
          <p:cNvPr id="12" name="TextBox 11"/>
          <p:cNvSpPr txBox="1"/>
          <p:nvPr/>
        </p:nvSpPr>
        <p:spPr>
          <a:xfrm>
            <a:off x="900750" y="4595020"/>
            <a:ext cx="4080681" cy="400110"/>
          </a:xfrm>
          <a:prstGeom prst="rect">
            <a:avLst/>
          </a:prstGeom>
          <a:noFill/>
        </p:spPr>
        <p:txBody>
          <a:bodyPr wrap="square" rtlCol="0">
            <a:spAutoFit/>
          </a:bodyPr>
          <a:lstStyle/>
          <a:p>
            <a:r>
              <a:rPr lang="en-US" sz="2000" dirty="0"/>
              <a:t>A. The cyclones are </a:t>
            </a:r>
            <a:r>
              <a:rPr lang="en-US" sz="2000" b="1" u="sng" dirty="0"/>
              <a:t>powerful</a:t>
            </a:r>
            <a:r>
              <a:rPr lang="en-US" sz="2000" b="1" dirty="0"/>
              <a:t>  </a:t>
            </a:r>
            <a:r>
              <a:rPr lang="en-US" sz="2000" dirty="0"/>
              <a:t>now.</a:t>
            </a:r>
          </a:p>
        </p:txBody>
      </p:sp>
      <p:sp>
        <p:nvSpPr>
          <p:cNvPr id="13" name="TextBox 12"/>
          <p:cNvSpPr txBox="1"/>
          <p:nvPr/>
        </p:nvSpPr>
        <p:spPr>
          <a:xfrm>
            <a:off x="900750" y="5044911"/>
            <a:ext cx="5445457" cy="400110"/>
          </a:xfrm>
          <a:prstGeom prst="rect">
            <a:avLst/>
          </a:prstGeom>
          <a:noFill/>
        </p:spPr>
        <p:txBody>
          <a:bodyPr wrap="square" rtlCol="0">
            <a:spAutoFit/>
          </a:bodyPr>
          <a:lstStyle/>
          <a:p>
            <a:r>
              <a:rPr lang="en-US" sz="2000" dirty="0">
                <a:solidFill>
                  <a:srgbClr val="FF0000"/>
                </a:solidFill>
              </a:rPr>
              <a:t>B. The cyclones will be </a:t>
            </a:r>
            <a:r>
              <a:rPr lang="en-US" sz="2000" b="1" u="sng" dirty="0">
                <a:solidFill>
                  <a:srgbClr val="FF0000"/>
                </a:solidFill>
              </a:rPr>
              <a:t>more powerful</a:t>
            </a:r>
            <a:r>
              <a:rPr lang="en-US" sz="2000" b="1" dirty="0">
                <a:solidFill>
                  <a:srgbClr val="FF0000"/>
                </a:solidFill>
              </a:rPr>
              <a:t>  </a:t>
            </a:r>
            <a:r>
              <a:rPr lang="en-US" sz="2000" dirty="0">
                <a:solidFill>
                  <a:srgbClr val="FF0000"/>
                </a:solidFill>
              </a:rPr>
              <a:t>in future. </a:t>
            </a:r>
          </a:p>
        </p:txBody>
      </p:sp>
      <p:sp>
        <p:nvSpPr>
          <p:cNvPr id="14" name="TextBox 13"/>
          <p:cNvSpPr txBox="1"/>
          <p:nvPr/>
        </p:nvSpPr>
        <p:spPr>
          <a:xfrm>
            <a:off x="900750" y="5478163"/>
            <a:ext cx="4367285" cy="400110"/>
          </a:xfrm>
          <a:prstGeom prst="rect">
            <a:avLst/>
          </a:prstGeom>
          <a:noFill/>
        </p:spPr>
        <p:txBody>
          <a:bodyPr wrap="square" rtlCol="0">
            <a:spAutoFit/>
          </a:bodyPr>
          <a:lstStyle/>
          <a:p>
            <a:r>
              <a:rPr lang="en-US" sz="2000" dirty="0"/>
              <a:t>A. Our environment is already </a:t>
            </a:r>
            <a:r>
              <a:rPr lang="en-US" sz="2000" b="1" u="sng" dirty="0"/>
              <a:t>polluted</a:t>
            </a:r>
            <a:r>
              <a:rPr lang="en-US" sz="2000" dirty="0"/>
              <a:t>.</a:t>
            </a:r>
          </a:p>
        </p:txBody>
      </p:sp>
      <p:sp>
        <p:nvSpPr>
          <p:cNvPr id="15" name="TextBox 14"/>
          <p:cNvSpPr txBox="1"/>
          <p:nvPr/>
        </p:nvSpPr>
        <p:spPr>
          <a:xfrm>
            <a:off x="900750" y="5888749"/>
            <a:ext cx="6582771" cy="400110"/>
          </a:xfrm>
          <a:prstGeom prst="rect">
            <a:avLst/>
          </a:prstGeom>
          <a:noFill/>
        </p:spPr>
        <p:txBody>
          <a:bodyPr wrap="square" rtlCol="0">
            <a:spAutoFit/>
          </a:bodyPr>
          <a:lstStyle/>
          <a:p>
            <a:r>
              <a:rPr lang="en-US" sz="2000" dirty="0">
                <a:solidFill>
                  <a:srgbClr val="FF0000"/>
                </a:solidFill>
              </a:rPr>
              <a:t>B. Carbon dioxide gas makes the environment </a:t>
            </a:r>
            <a:r>
              <a:rPr lang="en-US" sz="2000" b="1" u="sng" dirty="0">
                <a:solidFill>
                  <a:srgbClr val="FF0000"/>
                </a:solidFill>
              </a:rPr>
              <a:t>more polluted</a:t>
            </a:r>
            <a:r>
              <a:rPr lang="en-US" sz="2000" dirty="0">
                <a:solidFill>
                  <a:srgbClr val="FF0000"/>
                </a:solidFill>
              </a:rPr>
              <a:t>.</a:t>
            </a:r>
          </a:p>
        </p:txBody>
      </p:sp>
      <p:pic>
        <p:nvPicPr>
          <p:cNvPr id="16" name="Picture 15"/>
          <p:cNvPicPr>
            <a:picLocks noChangeAspect="1"/>
          </p:cNvPicPr>
          <p:nvPr/>
        </p:nvPicPr>
        <p:blipFill rotWithShape="1">
          <a:blip r:embed="rId4">
            <a:extLst>
              <a:ext uri="{BEBA8EAE-BF5A-486C-A8C5-ECC9F3942E4B}">
                <a14:imgProps xmlns:a14="http://schemas.microsoft.com/office/drawing/2010/main" xmlns="">
                  <a14:imgLayer r:embed="rId5">
                    <a14:imgEffect>
                      <a14:backgroundRemoval t="8522" b="80870" l="27304" r="69565"/>
                    </a14:imgEffect>
                  </a14:imgLayer>
                </a14:imgProps>
              </a:ext>
              <a:ext uri="{28A0092B-C50C-407E-A947-70E740481C1C}">
                <a14:useLocalDpi xmlns:a14="http://schemas.microsoft.com/office/drawing/2010/main" xmlns="" val="0"/>
              </a:ext>
            </a:extLst>
          </a:blip>
          <a:srcRect l="26738" r="30000" b="19201"/>
          <a:stretch/>
        </p:blipFill>
        <p:spPr>
          <a:xfrm>
            <a:off x="10123514" y="2253054"/>
            <a:ext cx="1559444" cy="4425287"/>
          </a:xfrm>
          <a:prstGeom prst="rect">
            <a:avLst/>
          </a:prstGeom>
        </p:spPr>
      </p:pic>
    </p:spTree>
    <p:extLst>
      <p:ext uri="{BB962C8B-B14F-4D97-AF65-F5344CB8AC3E}">
        <p14:creationId xmlns:p14="http://schemas.microsoft.com/office/powerpoint/2010/main" xmlns="" val="315422824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350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par>
                          <p:cTn id="24" fill="hold">
                            <p:stCondLst>
                              <p:cond delay="4000"/>
                            </p:stCondLst>
                            <p:childTnLst>
                              <p:par>
                                <p:cTn id="25" presetID="16" presetClass="entr" presetSubtype="2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Frame 2"/>
          <p:cNvSpPr/>
          <p:nvPr/>
        </p:nvSpPr>
        <p:spPr>
          <a:xfrm>
            <a:off x="4758519" y="341194"/>
            <a:ext cx="2674961" cy="53226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Pair Works</a:t>
            </a:r>
          </a:p>
        </p:txBody>
      </p:sp>
      <p:sp>
        <p:nvSpPr>
          <p:cNvPr id="4" name="TextBox 3"/>
          <p:cNvSpPr txBox="1"/>
          <p:nvPr/>
        </p:nvSpPr>
        <p:spPr>
          <a:xfrm>
            <a:off x="764275" y="1612314"/>
            <a:ext cx="10153935" cy="523220"/>
          </a:xfrm>
          <a:prstGeom prst="rect">
            <a:avLst/>
          </a:prstGeom>
          <a:noFill/>
        </p:spPr>
        <p:txBody>
          <a:bodyPr wrap="square" rtlCol="0">
            <a:spAutoFit/>
          </a:bodyPr>
          <a:lstStyle/>
          <a:p>
            <a:r>
              <a:rPr lang="en-US" sz="2800" b="1" dirty="0">
                <a:solidFill>
                  <a:srgbClr val="FF0000"/>
                </a:solidFill>
              </a:rPr>
              <a:t>In pairs, discuss the questions below and write answers to them.</a:t>
            </a:r>
          </a:p>
        </p:txBody>
      </p:sp>
      <p:sp>
        <p:nvSpPr>
          <p:cNvPr id="5" name="TextBox 4"/>
          <p:cNvSpPr txBox="1"/>
          <p:nvPr/>
        </p:nvSpPr>
        <p:spPr>
          <a:xfrm>
            <a:off x="764275" y="2114646"/>
            <a:ext cx="6414447" cy="461665"/>
          </a:xfrm>
          <a:prstGeom prst="rect">
            <a:avLst/>
          </a:prstGeom>
          <a:noFill/>
        </p:spPr>
        <p:txBody>
          <a:bodyPr wrap="square" rtlCol="0">
            <a:spAutoFit/>
          </a:bodyPr>
          <a:lstStyle/>
          <a:p>
            <a:r>
              <a:rPr lang="en-US" sz="2400" b="1" dirty="0">
                <a:solidFill>
                  <a:srgbClr val="00B050"/>
                </a:solidFill>
              </a:rPr>
              <a:t>1. What is a greenhouse and how does it work?</a:t>
            </a:r>
          </a:p>
        </p:txBody>
      </p:sp>
      <p:sp>
        <p:nvSpPr>
          <p:cNvPr id="6" name="TextBox 5"/>
          <p:cNvSpPr txBox="1"/>
          <p:nvPr/>
        </p:nvSpPr>
        <p:spPr>
          <a:xfrm>
            <a:off x="859809" y="2490857"/>
            <a:ext cx="11000095" cy="461665"/>
          </a:xfrm>
          <a:prstGeom prst="rect">
            <a:avLst/>
          </a:prstGeom>
          <a:noFill/>
        </p:spPr>
        <p:txBody>
          <a:bodyPr wrap="square" rtlCol="0">
            <a:spAutoFit/>
          </a:bodyPr>
          <a:lstStyle/>
          <a:p>
            <a:r>
              <a:rPr lang="en-US" sz="2400" dirty="0"/>
              <a:t>Answer: Greenhouse is a house made up of glass and it traps the heat of the sun inside.</a:t>
            </a:r>
          </a:p>
        </p:txBody>
      </p:sp>
      <p:sp>
        <p:nvSpPr>
          <p:cNvPr id="7" name="TextBox 6"/>
          <p:cNvSpPr txBox="1"/>
          <p:nvPr/>
        </p:nvSpPr>
        <p:spPr>
          <a:xfrm>
            <a:off x="805218" y="2998112"/>
            <a:ext cx="7629098" cy="461665"/>
          </a:xfrm>
          <a:prstGeom prst="rect">
            <a:avLst/>
          </a:prstGeom>
          <a:noFill/>
        </p:spPr>
        <p:txBody>
          <a:bodyPr wrap="square" rtlCol="0">
            <a:spAutoFit/>
          </a:bodyPr>
          <a:lstStyle/>
          <a:p>
            <a:r>
              <a:rPr lang="en-US" sz="2400" b="1" dirty="0">
                <a:solidFill>
                  <a:srgbClr val="00B050"/>
                </a:solidFill>
              </a:rPr>
              <a:t>2. How is the earth’s atmosphere similar to a greenhouse?</a:t>
            </a:r>
          </a:p>
        </p:txBody>
      </p:sp>
      <p:sp>
        <p:nvSpPr>
          <p:cNvPr id="8" name="TextBox 7"/>
          <p:cNvSpPr txBox="1"/>
          <p:nvPr/>
        </p:nvSpPr>
        <p:spPr>
          <a:xfrm>
            <a:off x="859809" y="3427946"/>
            <a:ext cx="10740788" cy="1200329"/>
          </a:xfrm>
          <a:prstGeom prst="rect">
            <a:avLst/>
          </a:prstGeom>
          <a:noFill/>
        </p:spPr>
        <p:txBody>
          <a:bodyPr wrap="square" rtlCol="0">
            <a:spAutoFit/>
          </a:bodyPr>
          <a:lstStyle/>
          <a:p>
            <a:r>
              <a:rPr lang="en-US" sz="2400" dirty="0"/>
              <a:t>Answer: The glass walls of the greenhouse capture the heat of the sun and keep the house warmer. This is because the heat received from the sun is trapped inside the greenhouse by the glass. That is why the earth is similar to a greenhouse.</a:t>
            </a:r>
          </a:p>
        </p:txBody>
      </p:sp>
      <p:sp>
        <p:nvSpPr>
          <p:cNvPr id="9" name="TextBox 8"/>
          <p:cNvSpPr txBox="1"/>
          <p:nvPr/>
        </p:nvSpPr>
        <p:spPr>
          <a:xfrm>
            <a:off x="764275" y="4642034"/>
            <a:ext cx="10836322" cy="461665"/>
          </a:xfrm>
          <a:prstGeom prst="rect">
            <a:avLst/>
          </a:prstGeom>
          <a:noFill/>
        </p:spPr>
        <p:txBody>
          <a:bodyPr wrap="square" rtlCol="0">
            <a:spAutoFit/>
          </a:bodyPr>
          <a:lstStyle/>
          <a:p>
            <a:r>
              <a:rPr lang="en-US" sz="2400" b="1" dirty="0">
                <a:solidFill>
                  <a:srgbClr val="00B050"/>
                </a:solidFill>
              </a:rPr>
              <a:t>3. Recently temperatures on Earth have been rising faster than normal. Why is it so?</a:t>
            </a:r>
          </a:p>
        </p:txBody>
      </p:sp>
      <p:sp>
        <p:nvSpPr>
          <p:cNvPr id="10" name="TextBox 9"/>
          <p:cNvSpPr txBox="1"/>
          <p:nvPr/>
        </p:nvSpPr>
        <p:spPr>
          <a:xfrm>
            <a:off x="764275" y="5117458"/>
            <a:ext cx="10959152" cy="1200329"/>
          </a:xfrm>
          <a:prstGeom prst="rect">
            <a:avLst/>
          </a:prstGeom>
          <a:noFill/>
        </p:spPr>
        <p:txBody>
          <a:bodyPr wrap="square" rtlCol="0">
            <a:spAutoFit/>
          </a:bodyPr>
          <a:lstStyle/>
          <a:p>
            <a:pPr algn="just"/>
            <a:r>
              <a:rPr lang="en-US" sz="2400" dirty="0"/>
              <a:t>Answer: We are using fuels and they carry carbon which traps the heat in the atmosphere not allowing the earth to cool down. So, temperatures on earth have been rising faster than normal.</a:t>
            </a:r>
          </a:p>
        </p:txBody>
      </p:sp>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6281" y="227207"/>
            <a:ext cx="2065725" cy="1412015"/>
          </a:xfrm>
          <a:prstGeom prst="rect">
            <a:avLst/>
          </a:prstGeom>
        </p:spPr>
      </p:pic>
    </p:spTree>
    <p:extLst>
      <p:ext uri="{BB962C8B-B14F-4D97-AF65-F5344CB8AC3E}">
        <p14:creationId xmlns:p14="http://schemas.microsoft.com/office/powerpoint/2010/main" xmlns="" val="280156534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par>
                          <p:cTn id="25" fill="hold">
                            <p:stCondLst>
                              <p:cond delay="4000"/>
                            </p:stCondLst>
                            <p:childTnLst>
                              <p:par>
                                <p:cTn id="26" presetID="6"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par>
                          <p:cTn id="29" fill="hold">
                            <p:stCondLst>
                              <p:cond delay="6000"/>
                            </p:stCondLst>
                            <p:childTnLst>
                              <p:par>
                                <p:cTn id="30" presetID="6"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Frame 2"/>
          <p:cNvSpPr/>
          <p:nvPr/>
        </p:nvSpPr>
        <p:spPr>
          <a:xfrm>
            <a:off x="4527645" y="354841"/>
            <a:ext cx="3136710" cy="66874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Individual</a:t>
            </a:r>
            <a:r>
              <a:rPr lang="en-US" sz="2800" b="1" dirty="0">
                <a:solidFill>
                  <a:schemeClr val="tx1"/>
                </a:solidFill>
              </a:rPr>
              <a:t> Works</a:t>
            </a:r>
          </a:p>
        </p:txBody>
      </p:sp>
      <p:sp>
        <p:nvSpPr>
          <p:cNvPr id="4" name="TextBox 3"/>
          <p:cNvSpPr txBox="1"/>
          <p:nvPr/>
        </p:nvSpPr>
        <p:spPr>
          <a:xfrm>
            <a:off x="559559" y="1378425"/>
            <a:ext cx="11013744" cy="523220"/>
          </a:xfrm>
          <a:prstGeom prst="rect">
            <a:avLst/>
          </a:prstGeom>
          <a:noFill/>
        </p:spPr>
        <p:txBody>
          <a:bodyPr wrap="square" rtlCol="0">
            <a:spAutoFit/>
          </a:bodyPr>
          <a:lstStyle/>
          <a:p>
            <a:r>
              <a:rPr lang="en-US" sz="2800" b="1" dirty="0">
                <a:solidFill>
                  <a:srgbClr val="00B050"/>
                </a:solidFill>
              </a:rPr>
              <a:t>Complete the following passage with the missing words given in the box.</a:t>
            </a:r>
          </a:p>
        </p:txBody>
      </p:sp>
      <p:graphicFrame>
        <p:nvGraphicFramePr>
          <p:cNvPr id="5" name="Table 4"/>
          <p:cNvGraphicFramePr>
            <a:graphicFrameLocks noGrp="1"/>
          </p:cNvGraphicFramePr>
          <p:nvPr>
            <p:extLst>
              <p:ext uri="{D42A27DB-BD31-4B8C-83A1-F6EECF244321}">
                <p14:modId xmlns:p14="http://schemas.microsoft.com/office/powerpoint/2010/main" xmlns="" val="1407867886"/>
              </p:ext>
            </p:extLst>
          </p:nvPr>
        </p:nvGraphicFramePr>
        <p:xfrm>
          <a:off x="641448" y="1910687"/>
          <a:ext cx="10836320" cy="477671"/>
        </p:xfrm>
        <a:graphic>
          <a:graphicData uri="http://schemas.openxmlformats.org/drawingml/2006/table">
            <a:tbl>
              <a:tblPr firstRow="1" bandRow="1">
                <a:tableStyleId>{5C22544A-7EE6-4342-B048-85BDC9FD1C3A}</a:tableStyleId>
              </a:tblPr>
              <a:tblGrid>
                <a:gridCol w="832510">
                  <a:extLst>
                    <a:ext uri="{9D8B030D-6E8A-4147-A177-3AD203B41FA5}">
                      <a16:colId xmlns:a16="http://schemas.microsoft.com/office/drawing/2014/main" xmlns="" val="20000"/>
                    </a:ext>
                  </a:extLst>
                </a:gridCol>
                <a:gridCol w="1937982">
                  <a:extLst>
                    <a:ext uri="{9D8B030D-6E8A-4147-A177-3AD203B41FA5}">
                      <a16:colId xmlns:a16="http://schemas.microsoft.com/office/drawing/2014/main" xmlns="" val="20001"/>
                    </a:ext>
                  </a:extLst>
                </a:gridCol>
                <a:gridCol w="1009935">
                  <a:extLst>
                    <a:ext uri="{9D8B030D-6E8A-4147-A177-3AD203B41FA5}">
                      <a16:colId xmlns:a16="http://schemas.microsoft.com/office/drawing/2014/main" xmlns="" val="20002"/>
                    </a:ext>
                  </a:extLst>
                </a:gridCol>
                <a:gridCol w="1501253">
                  <a:extLst>
                    <a:ext uri="{9D8B030D-6E8A-4147-A177-3AD203B41FA5}">
                      <a16:colId xmlns:a16="http://schemas.microsoft.com/office/drawing/2014/main" xmlns="" val="20003"/>
                    </a:ext>
                  </a:extLst>
                </a:gridCol>
                <a:gridCol w="1491020">
                  <a:extLst>
                    <a:ext uri="{9D8B030D-6E8A-4147-A177-3AD203B41FA5}">
                      <a16:colId xmlns:a16="http://schemas.microsoft.com/office/drawing/2014/main" xmlns="" val="20004"/>
                    </a:ext>
                  </a:extLst>
                </a:gridCol>
                <a:gridCol w="1354540">
                  <a:extLst>
                    <a:ext uri="{9D8B030D-6E8A-4147-A177-3AD203B41FA5}">
                      <a16:colId xmlns:a16="http://schemas.microsoft.com/office/drawing/2014/main" xmlns="" val="20005"/>
                    </a:ext>
                  </a:extLst>
                </a:gridCol>
                <a:gridCol w="1354540">
                  <a:extLst>
                    <a:ext uri="{9D8B030D-6E8A-4147-A177-3AD203B41FA5}">
                      <a16:colId xmlns:a16="http://schemas.microsoft.com/office/drawing/2014/main" xmlns="" val="20006"/>
                    </a:ext>
                  </a:extLst>
                </a:gridCol>
                <a:gridCol w="1354540">
                  <a:extLst>
                    <a:ext uri="{9D8B030D-6E8A-4147-A177-3AD203B41FA5}">
                      <a16:colId xmlns:a16="http://schemas.microsoft.com/office/drawing/2014/main" xmlns="" val="20007"/>
                    </a:ext>
                  </a:extLst>
                </a:gridCol>
              </a:tblGrid>
              <a:tr h="477671">
                <a:tc>
                  <a:txBody>
                    <a:bodyPr/>
                    <a:lstStyle/>
                    <a:p>
                      <a:pPr algn="ctr"/>
                      <a:r>
                        <a:rPr lang="en-US" sz="2000" dirty="0"/>
                        <a:t>gases</a:t>
                      </a:r>
                    </a:p>
                  </a:txBody>
                  <a:tcPr/>
                </a:tc>
                <a:tc>
                  <a:txBody>
                    <a:bodyPr/>
                    <a:lstStyle/>
                    <a:p>
                      <a:pPr algn="ctr"/>
                      <a:r>
                        <a:rPr lang="en-US" sz="2000" dirty="0"/>
                        <a:t>Carbon dioxide</a:t>
                      </a:r>
                    </a:p>
                  </a:txBody>
                  <a:tcPr/>
                </a:tc>
                <a:tc>
                  <a:txBody>
                    <a:bodyPr/>
                    <a:lstStyle/>
                    <a:p>
                      <a:pPr algn="ctr"/>
                      <a:r>
                        <a:rPr lang="en-US" sz="2000" dirty="0"/>
                        <a:t>fuels</a:t>
                      </a:r>
                    </a:p>
                  </a:txBody>
                  <a:tcPr/>
                </a:tc>
                <a:tc>
                  <a:txBody>
                    <a:bodyPr/>
                    <a:lstStyle/>
                    <a:p>
                      <a:pPr algn="ctr"/>
                      <a:r>
                        <a:rPr lang="en-US" sz="2000" dirty="0"/>
                        <a:t>machine</a:t>
                      </a:r>
                    </a:p>
                  </a:txBody>
                  <a:tcPr/>
                </a:tc>
                <a:tc>
                  <a:txBody>
                    <a:bodyPr/>
                    <a:lstStyle/>
                    <a:p>
                      <a:pPr algn="ctr"/>
                      <a:r>
                        <a:rPr lang="en-US" sz="2000" dirty="0"/>
                        <a:t>greenhouse</a:t>
                      </a:r>
                    </a:p>
                  </a:txBody>
                  <a:tcPr/>
                </a:tc>
                <a:tc>
                  <a:txBody>
                    <a:bodyPr/>
                    <a:lstStyle/>
                    <a:p>
                      <a:pPr algn="ctr"/>
                      <a:r>
                        <a:rPr lang="en-US" sz="2000" dirty="0"/>
                        <a:t>climate</a:t>
                      </a:r>
                    </a:p>
                  </a:txBody>
                  <a:tcPr/>
                </a:tc>
                <a:tc>
                  <a:txBody>
                    <a:bodyPr/>
                    <a:lstStyle/>
                    <a:p>
                      <a:pPr algn="ctr"/>
                      <a:r>
                        <a:rPr lang="en-US" sz="2000" dirty="0"/>
                        <a:t>heat</a:t>
                      </a:r>
                    </a:p>
                  </a:txBody>
                  <a:tcPr/>
                </a:tc>
                <a:tc>
                  <a:txBody>
                    <a:bodyPr/>
                    <a:lstStyle/>
                    <a:p>
                      <a:pPr algn="ctr"/>
                      <a:r>
                        <a:rPr lang="en-US" sz="2000" dirty="0"/>
                        <a:t>energy</a:t>
                      </a:r>
                    </a:p>
                  </a:txBody>
                  <a:tcPr/>
                </a:tc>
                <a:extLst>
                  <a:ext uri="{0D108BD9-81ED-4DB2-BD59-A6C34878D82A}">
                    <a16:rowId xmlns:a16="http://schemas.microsoft.com/office/drawing/2014/main" xmlns="" val="10000"/>
                  </a:ext>
                </a:extLst>
              </a:tr>
            </a:tbl>
          </a:graphicData>
        </a:graphic>
      </p:graphicFrame>
      <p:sp>
        <p:nvSpPr>
          <p:cNvPr id="7" name="TextBox 6"/>
          <p:cNvSpPr txBox="1"/>
          <p:nvPr/>
        </p:nvSpPr>
        <p:spPr>
          <a:xfrm>
            <a:off x="614149" y="2552131"/>
            <a:ext cx="11013744" cy="1938992"/>
          </a:xfrm>
          <a:prstGeom prst="rect">
            <a:avLst/>
          </a:prstGeom>
          <a:noFill/>
        </p:spPr>
        <p:txBody>
          <a:bodyPr wrap="square" rtlCol="0">
            <a:spAutoFit/>
          </a:bodyPr>
          <a:lstStyle/>
          <a:p>
            <a:r>
              <a:rPr lang="en-US" sz="2000" dirty="0"/>
              <a:t>Carbon dioxide, one of the                             gases, exists naturally in the atmosphere. It is also produced when humans use fuels such as coal, oil and gas. Cars,                      and factories all burn            for              , to make a car move or to make a machine generate electricity. This adds more                               to the atmosphere and makes a blanket of greenhouse gases surrounding in the Earth. This means that the          </a:t>
            </a:r>
          </a:p>
          <a:p>
            <a:r>
              <a:rPr lang="en-US" sz="2000" dirty="0"/>
              <a:t>From the sun can not get back out into space. So, as a thick blanket keeps you warmer at night, the thick blanket of                is warming the earth up and changing our                       . </a:t>
            </a:r>
          </a:p>
        </p:txBody>
      </p:sp>
      <p:cxnSp>
        <p:nvCxnSpPr>
          <p:cNvPr id="9" name="Straight Connector 8"/>
          <p:cNvCxnSpPr/>
          <p:nvPr/>
        </p:nvCxnSpPr>
        <p:spPr>
          <a:xfrm>
            <a:off x="3548418" y="2838734"/>
            <a:ext cx="1514901"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66531" y="2490857"/>
            <a:ext cx="1678674" cy="461665"/>
          </a:xfrm>
          <a:prstGeom prst="rect">
            <a:avLst/>
          </a:prstGeom>
          <a:noFill/>
        </p:spPr>
        <p:txBody>
          <a:bodyPr wrap="square" rtlCol="0">
            <a:spAutoFit/>
          </a:bodyPr>
          <a:lstStyle/>
          <a:p>
            <a:r>
              <a:rPr lang="en-US" sz="2400" b="1" dirty="0"/>
              <a:t>greenhouse</a:t>
            </a:r>
          </a:p>
        </p:txBody>
      </p:sp>
      <p:cxnSp>
        <p:nvCxnSpPr>
          <p:cNvPr id="12" name="Straight Connector 11"/>
          <p:cNvCxnSpPr/>
          <p:nvPr/>
        </p:nvCxnSpPr>
        <p:spPr>
          <a:xfrm>
            <a:off x="6359856" y="3154639"/>
            <a:ext cx="1023582"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79164" y="2778457"/>
            <a:ext cx="1386386" cy="461665"/>
          </a:xfrm>
          <a:prstGeom prst="rect">
            <a:avLst/>
          </a:prstGeom>
          <a:noFill/>
        </p:spPr>
        <p:txBody>
          <a:bodyPr wrap="square" rtlCol="0">
            <a:spAutoFit/>
          </a:bodyPr>
          <a:lstStyle/>
          <a:p>
            <a:r>
              <a:rPr lang="en-US" sz="2400" b="1" dirty="0"/>
              <a:t>machines </a:t>
            </a:r>
          </a:p>
        </p:txBody>
      </p:sp>
      <p:cxnSp>
        <p:nvCxnSpPr>
          <p:cNvPr id="15" name="Straight Connector 14"/>
          <p:cNvCxnSpPr/>
          <p:nvPr/>
        </p:nvCxnSpPr>
        <p:spPr>
          <a:xfrm>
            <a:off x="9730854" y="3127343"/>
            <a:ext cx="61414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644418" y="2769987"/>
            <a:ext cx="859810" cy="461665"/>
          </a:xfrm>
          <a:prstGeom prst="rect">
            <a:avLst/>
          </a:prstGeom>
          <a:noFill/>
        </p:spPr>
        <p:txBody>
          <a:bodyPr wrap="square" rtlCol="0">
            <a:spAutoFit/>
          </a:bodyPr>
          <a:lstStyle/>
          <a:p>
            <a:r>
              <a:rPr lang="en-US" sz="2400" b="1" dirty="0"/>
              <a:t>fuels</a:t>
            </a:r>
          </a:p>
        </p:txBody>
      </p:sp>
      <p:cxnSp>
        <p:nvCxnSpPr>
          <p:cNvPr id="18" name="Straight Connector 17"/>
          <p:cNvCxnSpPr/>
          <p:nvPr/>
        </p:nvCxnSpPr>
        <p:spPr>
          <a:xfrm>
            <a:off x="10727139" y="3127343"/>
            <a:ext cx="68238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621369" y="2757945"/>
            <a:ext cx="1088411" cy="461665"/>
          </a:xfrm>
          <a:prstGeom prst="rect">
            <a:avLst/>
          </a:prstGeom>
          <a:noFill/>
        </p:spPr>
        <p:txBody>
          <a:bodyPr wrap="square" rtlCol="0">
            <a:spAutoFit/>
          </a:bodyPr>
          <a:lstStyle/>
          <a:p>
            <a:r>
              <a:rPr lang="en-US" sz="2400" b="1" dirty="0"/>
              <a:t>energy</a:t>
            </a:r>
          </a:p>
        </p:txBody>
      </p:sp>
      <p:cxnSp>
        <p:nvCxnSpPr>
          <p:cNvPr id="23" name="Straight Connector 22"/>
          <p:cNvCxnSpPr/>
          <p:nvPr/>
        </p:nvCxnSpPr>
        <p:spPr>
          <a:xfrm>
            <a:off x="8925636" y="3456296"/>
            <a:ext cx="1323833"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826688" y="3162904"/>
            <a:ext cx="1811741" cy="400110"/>
          </a:xfrm>
          <a:prstGeom prst="rect">
            <a:avLst/>
          </a:prstGeom>
          <a:noFill/>
        </p:spPr>
        <p:txBody>
          <a:bodyPr wrap="square" rtlCol="0">
            <a:spAutoFit/>
          </a:bodyPr>
          <a:lstStyle/>
          <a:p>
            <a:r>
              <a:rPr lang="en-US" sz="2000" b="1" dirty="0"/>
              <a:t>Carbon dioxide    </a:t>
            </a:r>
          </a:p>
        </p:txBody>
      </p:sp>
      <p:cxnSp>
        <p:nvCxnSpPr>
          <p:cNvPr id="27" name="Straight Connector 26"/>
          <p:cNvCxnSpPr/>
          <p:nvPr/>
        </p:nvCxnSpPr>
        <p:spPr>
          <a:xfrm flipV="1">
            <a:off x="11068333" y="3739487"/>
            <a:ext cx="504970" cy="13647"/>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962352" y="3374245"/>
            <a:ext cx="894352" cy="461665"/>
          </a:xfrm>
          <a:prstGeom prst="rect">
            <a:avLst/>
          </a:prstGeom>
          <a:noFill/>
        </p:spPr>
        <p:txBody>
          <a:bodyPr wrap="square" rtlCol="0">
            <a:spAutoFit/>
          </a:bodyPr>
          <a:lstStyle/>
          <a:p>
            <a:r>
              <a:rPr lang="en-US" sz="2400" b="1" dirty="0"/>
              <a:t>heat</a:t>
            </a:r>
          </a:p>
        </p:txBody>
      </p:sp>
      <p:cxnSp>
        <p:nvCxnSpPr>
          <p:cNvPr id="30" name="Straight Connector 29"/>
          <p:cNvCxnSpPr/>
          <p:nvPr/>
        </p:nvCxnSpPr>
        <p:spPr>
          <a:xfrm>
            <a:off x="1787857" y="4367284"/>
            <a:ext cx="66874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60562" y="3981761"/>
            <a:ext cx="928047" cy="461665"/>
          </a:xfrm>
          <a:prstGeom prst="rect">
            <a:avLst/>
          </a:prstGeom>
          <a:noFill/>
        </p:spPr>
        <p:txBody>
          <a:bodyPr wrap="square" rtlCol="0">
            <a:spAutoFit/>
          </a:bodyPr>
          <a:lstStyle/>
          <a:p>
            <a:r>
              <a:rPr lang="en-US" sz="2400" b="1" dirty="0"/>
              <a:t>gases</a:t>
            </a:r>
          </a:p>
        </p:txBody>
      </p:sp>
      <p:cxnSp>
        <p:nvCxnSpPr>
          <p:cNvPr id="33" name="Straight Connector 32"/>
          <p:cNvCxnSpPr/>
          <p:nvPr/>
        </p:nvCxnSpPr>
        <p:spPr>
          <a:xfrm>
            <a:off x="6942445" y="4367284"/>
            <a:ext cx="1164325"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42445" y="4008833"/>
            <a:ext cx="1317010" cy="461665"/>
          </a:xfrm>
          <a:prstGeom prst="rect">
            <a:avLst/>
          </a:prstGeom>
          <a:noFill/>
        </p:spPr>
        <p:txBody>
          <a:bodyPr wrap="square" rtlCol="0">
            <a:spAutoFit/>
          </a:bodyPr>
          <a:lstStyle/>
          <a:p>
            <a:r>
              <a:rPr lang="en-US" sz="2400" b="1" dirty="0"/>
              <a:t>climate</a:t>
            </a:r>
          </a:p>
        </p:txBody>
      </p:sp>
      <p:pic>
        <p:nvPicPr>
          <p:cNvPr id="35" name="Picture 3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7544" y="185254"/>
            <a:ext cx="1419370" cy="1152227"/>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3898" y="5522841"/>
            <a:ext cx="11559654" cy="1144853"/>
          </a:xfrm>
          <a:prstGeom prst="rect">
            <a:avLst/>
          </a:prstGeom>
        </p:spPr>
      </p:pic>
    </p:spTree>
    <p:extLst>
      <p:ext uri="{BB962C8B-B14F-4D97-AF65-F5344CB8AC3E}">
        <p14:creationId xmlns:p14="http://schemas.microsoft.com/office/powerpoint/2010/main" xmlns="" val="365094292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 presetClass="entr" presetSubtype="4"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ppt_x"/>
                                          </p:val>
                                        </p:tav>
                                        <p:tav tm="100000">
                                          <p:val>
                                            <p:strVal val="#ppt_x"/>
                                          </p:val>
                                        </p:tav>
                                      </p:tavLst>
                                    </p:anim>
                                    <p:anim calcmode="lin" valueType="num">
                                      <p:cBhvr additive="base">
                                        <p:cTn id="51" dur="500" fill="hold"/>
                                        <p:tgtEl>
                                          <p:spTgt spid="31"/>
                                        </p:tgtEl>
                                        <p:attrNameLst>
                                          <p:attrName>ppt_y</p:attrName>
                                        </p:attrNameLst>
                                      </p:cBhvr>
                                      <p:tavLst>
                                        <p:tav tm="0">
                                          <p:val>
                                            <p:strVal val="1+#ppt_h/2"/>
                                          </p:val>
                                        </p:tav>
                                        <p:tav tm="100000">
                                          <p:val>
                                            <p:strVal val="#ppt_y"/>
                                          </p:val>
                                        </p:tav>
                                      </p:tavLst>
                                    </p:anim>
                                  </p:childTnLst>
                                </p:cTn>
                              </p:par>
                            </p:childTnLst>
                          </p:cTn>
                        </p:par>
                        <p:par>
                          <p:cTn id="52" fill="hold">
                            <p:stCondLst>
                              <p:cond delay="3500"/>
                            </p:stCondLst>
                            <p:childTnLst>
                              <p:par>
                                <p:cTn id="53" presetID="2" presetClass="entr" presetSubtype="4"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3" grpId="0"/>
      <p:bldP spid="16" grpId="0"/>
      <p:bldP spid="19" grpId="0"/>
      <p:bldP spid="25" grpId="0"/>
      <p:bldP spid="28" grpId="0"/>
      <p:bldP spid="31"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29137"/>
            <a:ext cx="12192000" cy="6858000"/>
          </a:xfrm>
          <a:prstGeom prst="rect">
            <a:avLst/>
          </a:prstGeom>
        </p:spPr>
      </p:pic>
      <p:sp>
        <p:nvSpPr>
          <p:cNvPr id="3" name="Frame 2"/>
          <p:cNvSpPr/>
          <p:nvPr/>
        </p:nvSpPr>
        <p:spPr>
          <a:xfrm>
            <a:off x="4581098" y="313899"/>
            <a:ext cx="3029803" cy="62779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Evaluation</a:t>
            </a: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935570" y="4730086"/>
            <a:ext cx="1901872" cy="1901872"/>
          </a:xfrm>
          <a:prstGeom prst="rect">
            <a:avLst/>
          </a:prstGeom>
        </p:spPr>
      </p:pic>
      <p:sp>
        <p:nvSpPr>
          <p:cNvPr id="5" name="TextBox 4"/>
          <p:cNvSpPr txBox="1"/>
          <p:nvPr/>
        </p:nvSpPr>
        <p:spPr>
          <a:xfrm>
            <a:off x="1023583" y="1255595"/>
            <a:ext cx="3557515" cy="461665"/>
          </a:xfrm>
          <a:prstGeom prst="rect">
            <a:avLst/>
          </a:prstGeom>
          <a:noFill/>
        </p:spPr>
        <p:txBody>
          <a:bodyPr wrap="square" rtlCol="0">
            <a:spAutoFit/>
          </a:bodyPr>
          <a:lstStyle/>
          <a:p>
            <a:r>
              <a:rPr lang="en-US" sz="2400" b="1" dirty="0">
                <a:solidFill>
                  <a:srgbClr val="00B050"/>
                </a:solidFill>
              </a:rPr>
              <a:t>Choose the right answer.</a:t>
            </a:r>
          </a:p>
        </p:txBody>
      </p:sp>
      <p:sp>
        <p:nvSpPr>
          <p:cNvPr id="6" name="TextBox 5"/>
          <p:cNvSpPr txBox="1"/>
          <p:nvPr/>
        </p:nvSpPr>
        <p:spPr>
          <a:xfrm>
            <a:off x="1023583" y="1717260"/>
            <a:ext cx="7478972" cy="707886"/>
          </a:xfrm>
          <a:prstGeom prst="rect">
            <a:avLst/>
          </a:prstGeom>
          <a:noFill/>
        </p:spPr>
        <p:txBody>
          <a:bodyPr wrap="square" rtlCol="0">
            <a:spAutoFit/>
          </a:bodyPr>
          <a:lstStyle/>
          <a:p>
            <a:pPr marL="457200" indent="-457200">
              <a:buAutoNum type="arabicPeriod"/>
            </a:pPr>
            <a:r>
              <a:rPr lang="en-US" sz="2000" dirty="0"/>
              <a:t>Which of these is an example of climate change?</a:t>
            </a:r>
          </a:p>
          <a:p>
            <a:r>
              <a:rPr lang="en-US" sz="2000" dirty="0">
                <a:solidFill>
                  <a:srgbClr val="FF0000"/>
                </a:solidFill>
              </a:rPr>
              <a:t>a) A long day b) a windy day      c) a hot summer day d) a sunny day</a:t>
            </a:r>
          </a:p>
        </p:txBody>
      </p:sp>
      <p:sp>
        <p:nvSpPr>
          <p:cNvPr id="7" name="TextBox 6"/>
          <p:cNvSpPr txBox="1"/>
          <p:nvPr/>
        </p:nvSpPr>
        <p:spPr>
          <a:xfrm>
            <a:off x="4135272" y="2123492"/>
            <a:ext cx="184731"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35272" y="1971088"/>
            <a:ext cx="348504" cy="487897"/>
          </a:xfrm>
          <a:prstGeom prst="rect">
            <a:avLst/>
          </a:prstGeom>
        </p:spPr>
      </p:pic>
      <p:sp>
        <p:nvSpPr>
          <p:cNvPr id="9" name="TextBox 8"/>
          <p:cNvSpPr txBox="1"/>
          <p:nvPr/>
        </p:nvSpPr>
        <p:spPr>
          <a:xfrm>
            <a:off x="1023583" y="2729552"/>
            <a:ext cx="8652680" cy="707886"/>
          </a:xfrm>
          <a:prstGeom prst="rect">
            <a:avLst/>
          </a:prstGeom>
          <a:noFill/>
        </p:spPr>
        <p:txBody>
          <a:bodyPr wrap="square" rtlCol="0">
            <a:spAutoFit/>
          </a:bodyPr>
          <a:lstStyle/>
          <a:p>
            <a:r>
              <a:rPr lang="en-US" sz="2000" dirty="0"/>
              <a:t>2. What does ‘climbing’ mean in the statement “ temperatures are climbing”?</a:t>
            </a:r>
          </a:p>
          <a:p>
            <a:r>
              <a:rPr lang="en-US" sz="2000" dirty="0">
                <a:solidFill>
                  <a:srgbClr val="FF0000"/>
                </a:solidFill>
              </a:rPr>
              <a:t>a) Shifting        b) going up c) being in crisis d) surviving</a:t>
            </a:r>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90633" y="2949541"/>
            <a:ext cx="348504" cy="487897"/>
          </a:xfrm>
          <a:prstGeom prst="rect">
            <a:avLst/>
          </a:prstGeom>
        </p:spPr>
      </p:pic>
      <p:sp>
        <p:nvSpPr>
          <p:cNvPr id="11" name="TextBox 10"/>
          <p:cNvSpPr txBox="1"/>
          <p:nvPr/>
        </p:nvSpPr>
        <p:spPr>
          <a:xfrm>
            <a:off x="1023583" y="3889612"/>
            <a:ext cx="8652680" cy="707886"/>
          </a:xfrm>
          <a:prstGeom prst="rect">
            <a:avLst/>
          </a:prstGeom>
          <a:noFill/>
        </p:spPr>
        <p:txBody>
          <a:bodyPr wrap="square" rtlCol="0">
            <a:spAutoFit/>
          </a:bodyPr>
          <a:lstStyle/>
          <a:p>
            <a:r>
              <a:rPr lang="en-US" sz="2000" dirty="0"/>
              <a:t>3. What makes the earth a dangerous planet?</a:t>
            </a:r>
          </a:p>
          <a:p>
            <a:r>
              <a:rPr lang="en-US" sz="2000" dirty="0">
                <a:solidFill>
                  <a:srgbClr val="FF0000"/>
                </a:solidFill>
              </a:rPr>
              <a:t>a) Greenhouse        b) global warming c) carbon dioxide d) climate</a:t>
            </a:r>
          </a:p>
        </p:txBody>
      </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36946" y="4142406"/>
            <a:ext cx="348504" cy="487897"/>
          </a:xfrm>
          <a:prstGeom prst="rect">
            <a:avLst/>
          </a:prstGeom>
        </p:spPr>
      </p:pic>
      <p:sp>
        <p:nvSpPr>
          <p:cNvPr id="13" name="TextBox 12"/>
          <p:cNvSpPr txBox="1"/>
          <p:nvPr/>
        </p:nvSpPr>
        <p:spPr>
          <a:xfrm>
            <a:off x="1023583" y="4970032"/>
            <a:ext cx="8461612" cy="707886"/>
          </a:xfrm>
          <a:prstGeom prst="rect">
            <a:avLst/>
          </a:prstGeom>
          <a:noFill/>
        </p:spPr>
        <p:txBody>
          <a:bodyPr wrap="square" rtlCol="0">
            <a:spAutoFit/>
          </a:bodyPr>
          <a:lstStyle/>
          <a:p>
            <a:r>
              <a:rPr lang="en-US" sz="2000" dirty="0"/>
              <a:t>4. When the Earth’s surface warm’s up?</a:t>
            </a:r>
          </a:p>
          <a:p>
            <a:r>
              <a:rPr lang="en-US" sz="2000" dirty="0">
                <a:solidFill>
                  <a:srgbClr val="FF0000"/>
                </a:solidFill>
              </a:rPr>
              <a:t>a) At night b) in the evening c) in midnight        d) during the day. </a:t>
            </a:r>
          </a:p>
        </p:txBody>
      </p:sp>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47495" y="5157603"/>
            <a:ext cx="348504" cy="487897"/>
          </a:xfrm>
          <a:prstGeom prst="rect">
            <a:avLst/>
          </a:prstGeom>
        </p:spPr>
      </p:pic>
      <p:pic>
        <p:nvPicPr>
          <p:cNvPr id="15" name="Picture 14"/>
          <p:cNvPicPr>
            <a:picLocks noChangeAspect="1"/>
          </p:cNvPicPr>
          <p:nvPr/>
        </p:nvPicPr>
        <p:blipFill rotWithShape="1">
          <a:blip r:embed="rId5">
            <a:extLst>
              <a:ext uri="{BEBA8EAE-BF5A-486C-A8C5-ECC9F3942E4B}">
                <a14:imgProps xmlns:a14="http://schemas.microsoft.com/office/drawing/2010/main" xmlns="">
                  <a14:imgLayer r:embed="rId6">
                    <a14:imgEffect>
                      <a14:backgroundRemoval t="8522" b="80870" l="27304" r="69565"/>
                    </a14:imgEffect>
                  </a14:imgLayer>
                </a14:imgProps>
              </a:ext>
              <a:ext uri="{28A0092B-C50C-407E-A947-70E740481C1C}">
                <a14:useLocalDpi xmlns:a14="http://schemas.microsoft.com/office/drawing/2010/main" xmlns="" val="0"/>
              </a:ext>
            </a:extLst>
          </a:blip>
          <a:srcRect l="26738" r="30000" b="19201"/>
          <a:stretch/>
        </p:blipFill>
        <p:spPr>
          <a:xfrm>
            <a:off x="10263591" y="627797"/>
            <a:ext cx="1559444" cy="4425287"/>
          </a:xfrm>
          <a:prstGeom prst="rect">
            <a:avLst/>
          </a:prstGeom>
        </p:spPr>
      </p:pic>
    </p:spTree>
    <p:extLst>
      <p:ext uri="{BB962C8B-B14F-4D97-AF65-F5344CB8AC3E}">
        <p14:creationId xmlns:p14="http://schemas.microsoft.com/office/powerpoint/2010/main" xmlns="" val="343761025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Frame 2"/>
          <p:cNvSpPr/>
          <p:nvPr/>
        </p:nvSpPr>
        <p:spPr>
          <a:xfrm>
            <a:off x="4690281" y="300252"/>
            <a:ext cx="2811438" cy="58685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Homework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9556" y="204718"/>
            <a:ext cx="2151987" cy="1992572"/>
          </a:xfrm>
          <a:prstGeom prst="rect">
            <a:avLst/>
          </a:prstGeom>
        </p:spPr>
      </p:pic>
      <p:sp>
        <p:nvSpPr>
          <p:cNvPr id="5" name="Sun 4"/>
          <p:cNvSpPr/>
          <p:nvPr/>
        </p:nvSpPr>
        <p:spPr>
          <a:xfrm>
            <a:off x="2442949" y="1187358"/>
            <a:ext cx="6332561" cy="4844952"/>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Write short paragraphs about Greenhouse Effect.</a:t>
            </a:r>
          </a:p>
        </p:txBody>
      </p:sp>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475260" y="4341330"/>
            <a:ext cx="3402630" cy="2346641"/>
          </a:xfrm>
          <a:prstGeom prst="rect">
            <a:avLst/>
          </a:prstGeom>
        </p:spPr>
      </p:pic>
      <p:pic>
        <p:nvPicPr>
          <p:cNvPr id="7" name="Picture 6"/>
          <p:cNvPicPr>
            <a:picLocks noChangeAspect="1"/>
          </p:cNvPicPr>
          <p:nvPr/>
        </p:nvPicPr>
        <p:blipFill rotWithShape="1">
          <a:blip r:embed="rId5">
            <a:extLst>
              <a:ext uri="{BEBA8EAE-BF5A-486C-A8C5-ECC9F3942E4B}">
                <a14:imgProps xmlns:a14="http://schemas.microsoft.com/office/drawing/2010/main" xmlns="">
                  <a14:imgLayer r:embed="rId6">
                    <a14:imgEffect>
                      <a14:backgroundRemoval t="8522" b="80870" l="27304" r="69565"/>
                    </a14:imgEffect>
                  </a14:imgLayer>
                </a14:imgProps>
              </a:ext>
              <a:ext uri="{28A0092B-C50C-407E-A947-70E740481C1C}">
                <a14:useLocalDpi xmlns:a14="http://schemas.microsoft.com/office/drawing/2010/main" xmlns="" val="0"/>
              </a:ext>
            </a:extLst>
          </a:blip>
          <a:srcRect l="26738" r="30000" b="19201"/>
          <a:stretch/>
        </p:blipFill>
        <p:spPr>
          <a:xfrm>
            <a:off x="10340928" y="887106"/>
            <a:ext cx="1559444" cy="4425287"/>
          </a:xfrm>
          <a:prstGeom prst="rect">
            <a:avLst/>
          </a:prstGeom>
        </p:spPr>
      </p:pic>
    </p:spTree>
    <p:extLst>
      <p:ext uri="{BB962C8B-B14F-4D97-AF65-F5344CB8AC3E}">
        <p14:creationId xmlns:p14="http://schemas.microsoft.com/office/powerpoint/2010/main" xmlns="" val="324283752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5389"/>
            <a:ext cx="12192000" cy="6842611"/>
          </a:xfrm>
          <a:prstGeom prst="rect">
            <a:avLst/>
          </a:prstGeom>
          <a:ln w="76200">
            <a:solidFill>
              <a:srgbClr val="FF0000"/>
            </a:solidFill>
          </a:ln>
          <a:effectLst>
            <a:outerShdw blurRad="101600" dir="5400000" sx="101000" sy="101000" algn="ctr" rotWithShape="0">
              <a:srgbClr val="000000">
                <a:alpha val="43137"/>
              </a:srgbClr>
            </a:outerShdw>
            <a:reflection stA="45000" endPos="65000" dist="50800" dir="5400000" sy="-100000" algn="bl" rotWithShape="0"/>
          </a:effectLst>
          <a:scene3d>
            <a:camera prst="orthographicFront"/>
            <a:lightRig rig="threePt" dir="t"/>
          </a:scene3d>
          <a:sp3d>
            <a:bevelT prst="angle"/>
            <a:bevelB w="419100" prst="relaxedInset"/>
          </a:sp3d>
        </p:spPr>
      </p:pic>
      <p:sp>
        <p:nvSpPr>
          <p:cNvPr id="6" name="Rounded Rectangle 5"/>
          <p:cNvSpPr/>
          <p:nvPr/>
        </p:nvSpPr>
        <p:spPr>
          <a:xfrm>
            <a:off x="5813947" y="996288"/>
            <a:ext cx="450376" cy="4749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I</a:t>
            </a:r>
          </a:p>
          <a:p>
            <a:pPr algn="ctr"/>
            <a:r>
              <a:rPr lang="en-US" sz="4000" b="1" dirty="0"/>
              <a:t>D</a:t>
            </a:r>
          </a:p>
          <a:p>
            <a:pPr algn="ctr"/>
            <a:r>
              <a:rPr lang="en-US" sz="4000" b="1" dirty="0"/>
              <a:t>E</a:t>
            </a:r>
          </a:p>
          <a:p>
            <a:pPr algn="ctr"/>
            <a:r>
              <a:rPr lang="en-US" sz="4000" b="1" dirty="0"/>
              <a:t>N</a:t>
            </a:r>
          </a:p>
          <a:p>
            <a:pPr algn="ctr"/>
            <a:r>
              <a:rPr lang="en-US" sz="4000" b="1" dirty="0"/>
              <a:t>T</a:t>
            </a:r>
          </a:p>
          <a:p>
            <a:pPr algn="ctr"/>
            <a:r>
              <a:rPr lang="en-US" sz="4000" b="1" dirty="0"/>
              <a:t>I</a:t>
            </a:r>
          </a:p>
          <a:p>
            <a:pPr algn="ctr"/>
            <a:r>
              <a:rPr lang="en-US" sz="4000" b="1" dirty="0"/>
              <a:t>T</a:t>
            </a:r>
          </a:p>
          <a:p>
            <a:pPr algn="ctr"/>
            <a:r>
              <a:rPr lang="en-US" sz="4000" b="1" dirty="0"/>
              <a:t>Y</a:t>
            </a:r>
          </a:p>
        </p:txBody>
      </p:sp>
      <p:sp>
        <p:nvSpPr>
          <p:cNvPr id="7" name="Down Ribbon 6"/>
          <p:cNvSpPr/>
          <p:nvPr/>
        </p:nvSpPr>
        <p:spPr>
          <a:xfrm>
            <a:off x="1078174" y="1201003"/>
            <a:ext cx="3452884" cy="559558"/>
          </a:xfrm>
          <a:prstGeom prst="ribbon">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Teacher</a:t>
            </a:r>
          </a:p>
        </p:txBody>
      </p:sp>
      <p:sp>
        <p:nvSpPr>
          <p:cNvPr id="8" name="Down Ribbon 7"/>
          <p:cNvSpPr/>
          <p:nvPr/>
        </p:nvSpPr>
        <p:spPr>
          <a:xfrm>
            <a:off x="7547212" y="1201003"/>
            <a:ext cx="3562066" cy="559558"/>
          </a:xfrm>
          <a:prstGeom prst="ribbon">
            <a:avLst/>
          </a:prstGeo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Lesson</a:t>
            </a:r>
          </a:p>
        </p:txBody>
      </p:sp>
      <p:sp>
        <p:nvSpPr>
          <p:cNvPr id="10" name="TextBox 9"/>
          <p:cNvSpPr txBox="1"/>
          <p:nvPr/>
        </p:nvSpPr>
        <p:spPr>
          <a:xfrm>
            <a:off x="852985" y="2432894"/>
            <a:ext cx="4107977" cy="2308324"/>
          </a:xfrm>
          <a:prstGeom prst="rect">
            <a:avLst/>
          </a:prstGeom>
          <a:noFill/>
        </p:spPr>
        <p:txBody>
          <a:bodyPr wrap="square" rtlCol="0">
            <a:spAutoFit/>
          </a:bodyPr>
          <a:lstStyle/>
          <a:p>
            <a:pPr algn="ctr"/>
            <a:r>
              <a:rPr lang="en-US" sz="2800" b="1" dirty="0" smtClean="0">
                <a:solidFill>
                  <a:srgbClr val="7030A0"/>
                </a:solidFill>
              </a:rPr>
              <a:t>Md. </a:t>
            </a:r>
            <a:r>
              <a:rPr lang="en-US" sz="2800" b="1" dirty="0" err="1" smtClean="0">
                <a:solidFill>
                  <a:srgbClr val="7030A0"/>
                </a:solidFill>
              </a:rPr>
              <a:t>Fourkan</a:t>
            </a:r>
            <a:r>
              <a:rPr lang="en-US" sz="2800" b="1" dirty="0" smtClean="0">
                <a:solidFill>
                  <a:srgbClr val="7030A0"/>
                </a:solidFill>
              </a:rPr>
              <a:t> </a:t>
            </a:r>
            <a:r>
              <a:rPr lang="en-US" sz="2800" b="1" dirty="0" err="1" smtClean="0">
                <a:solidFill>
                  <a:srgbClr val="7030A0"/>
                </a:solidFill>
              </a:rPr>
              <a:t>Uddin</a:t>
            </a:r>
            <a:endParaRPr lang="en-US" sz="2800" b="1" dirty="0">
              <a:solidFill>
                <a:srgbClr val="7030A0"/>
              </a:solidFill>
            </a:endParaRPr>
          </a:p>
          <a:p>
            <a:pPr algn="ctr"/>
            <a:r>
              <a:rPr lang="en-US" sz="2800" b="1" dirty="0">
                <a:solidFill>
                  <a:srgbClr val="7030A0"/>
                </a:solidFill>
              </a:rPr>
              <a:t>Assistant Teacher </a:t>
            </a:r>
          </a:p>
          <a:p>
            <a:pPr algn="ctr"/>
            <a:r>
              <a:rPr lang="en-US" sz="2000" b="1" dirty="0" err="1" smtClean="0">
                <a:solidFill>
                  <a:srgbClr val="7030A0"/>
                </a:solidFill>
              </a:rPr>
              <a:t>Kalaran.C.pur</a:t>
            </a:r>
            <a:r>
              <a:rPr lang="en-US" sz="2000" b="1" dirty="0" smtClean="0">
                <a:solidFill>
                  <a:srgbClr val="7030A0"/>
                </a:solidFill>
              </a:rPr>
              <a:t> Ideal  </a:t>
            </a:r>
            <a:r>
              <a:rPr lang="en-US" sz="2000" b="1" dirty="0">
                <a:solidFill>
                  <a:srgbClr val="7030A0"/>
                </a:solidFill>
              </a:rPr>
              <a:t>High School </a:t>
            </a:r>
          </a:p>
          <a:p>
            <a:pPr algn="ctr"/>
            <a:r>
              <a:rPr lang="en-US" sz="2800" b="1" dirty="0" err="1" smtClean="0">
                <a:solidFill>
                  <a:srgbClr val="7030A0"/>
                </a:solidFill>
              </a:rPr>
              <a:t>Pirojpur</a:t>
            </a:r>
            <a:r>
              <a:rPr lang="en-US" sz="2800" b="1" dirty="0">
                <a:solidFill>
                  <a:srgbClr val="7030A0"/>
                </a:solidFill>
              </a:rPr>
              <a:t>.</a:t>
            </a:r>
          </a:p>
          <a:p>
            <a:pPr algn="ctr"/>
            <a:endParaRPr lang="en-US" sz="2000" b="1" dirty="0">
              <a:solidFill>
                <a:srgbClr val="7030A0"/>
              </a:solidFill>
            </a:endParaRPr>
          </a:p>
          <a:p>
            <a:pPr algn="ctr"/>
            <a:endParaRPr lang="en-US" sz="2000" b="1" dirty="0">
              <a:solidFill>
                <a:srgbClr val="7030A0"/>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802808" y="2004546"/>
            <a:ext cx="1183162" cy="1453215"/>
          </a:xfrm>
          <a:prstGeom prst="rect">
            <a:avLst/>
          </a:prstGeom>
        </p:spPr>
      </p:pic>
      <p:sp>
        <p:nvSpPr>
          <p:cNvPr id="12" name="TextBox 11"/>
          <p:cNvSpPr txBox="1"/>
          <p:nvPr/>
        </p:nvSpPr>
        <p:spPr>
          <a:xfrm>
            <a:off x="7547212" y="3474611"/>
            <a:ext cx="3562066" cy="954107"/>
          </a:xfrm>
          <a:prstGeom prst="rect">
            <a:avLst/>
          </a:prstGeom>
          <a:noFill/>
        </p:spPr>
        <p:txBody>
          <a:bodyPr wrap="square" rtlCol="0">
            <a:spAutoFit/>
          </a:bodyPr>
          <a:lstStyle/>
          <a:p>
            <a:pPr algn="ctr"/>
            <a:r>
              <a:rPr lang="en-US" sz="2800" b="1" dirty="0">
                <a:solidFill>
                  <a:srgbClr val="7030A0"/>
                </a:solidFill>
              </a:rPr>
              <a:t>English For Today</a:t>
            </a:r>
          </a:p>
          <a:p>
            <a:pPr algn="ctr"/>
            <a:r>
              <a:rPr lang="en-US" sz="2800" b="1" dirty="0">
                <a:solidFill>
                  <a:srgbClr val="7030A0"/>
                </a:solidFill>
              </a:rPr>
              <a:t>Class: Seven</a:t>
            </a:r>
          </a:p>
        </p:txBody>
      </p:sp>
    </p:spTree>
    <p:extLst>
      <p:ext uri="{BB962C8B-B14F-4D97-AF65-F5344CB8AC3E}">
        <p14:creationId xmlns:p14="http://schemas.microsoft.com/office/powerpoint/2010/main" xmlns="" val="329764387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750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19075" cmpd="sng">
            <a:solidFill>
              <a:srgbClr val="FFC000"/>
            </a:solidFill>
          </a:ln>
          <a:effectLst>
            <a:glow rad="63500">
              <a:schemeClr val="accent6">
                <a:satMod val="175000"/>
                <a:alpha val="40000"/>
              </a:schemeClr>
            </a:glow>
            <a:outerShdw blurRad="50800" dist="38100" dir="5400000" algn="t" rotWithShape="0">
              <a:prstClr val="black">
                <a:alpha val="40000"/>
              </a:prst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a:bevelT w="127000" h="63500"/>
          </a:sp3d>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92239" y="1363095"/>
            <a:ext cx="9007522" cy="4471648"/>
          </a:xfrm>
          <a:prstGeom prst="rect">
            <a:avLst/>
          </a:prstGeom>
          <a:pattFill prst="pct5">
            <a:fgClr>
              <a:schemeClr val="accent1"/>
            </a:fgClr>
            <a:bgClr>
              <a:schemeClr val="bg1"/>
            </a:bgClr>
          </a:pattFill>
        </p:spPr>
      </p:pic>
    </p:spTree>
    <p:extLst>
      <p:ext uri="{BB962C8B-B14F-4D97-AF65-F5344CB8AC3E}">
        <p14:creationId xmlns:p14="http://schemas.microsoft.com/office/powerpoint/2010/main" xmlns="" val="314793903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TextBox 3"/>
          <p:cNvSpPr txBox="1"/>
          <p:nvPr/>
        </p:nvSpPr>
        <p:spPr>
          <a:xfrm>
            <a:off x="4471918" y="361743"/>
            <a:ext cx="2251880" cy="523220"/>
          </a:xfrm>
          <a:prstGeom prst="rect">
            <a:avLst/>
          </a:prstGeom>
          <a:noFill/>
        </p:spPr>
        <p:txBody>
          <a:bodyPr wrap="square" rtlCol="0">
            <a:spAutoFit/>
          </a:bodyPr>
          <a:lstStyle/>
          <a:p>
            <a:r>
              <a:rPr lang="en-US" sz="2800" b="1" dirty="0"/>
              <a:t>What is this?</a:t>
            </a:r>
          </a:p>
        </p:txBody>
      </p:sp>
      <p:sp>
        <p:nvSpPr>
          <p:cNvPr id="5" name="TextBox 4"/>
          <p:cNvSpPr txBox="1"/>
          <p:nvPr/>
        </p:nvSpPr>
        <p:spPr>
          <a:xfrm>
            <a:off x="4121625" y="361743"/>
            <a:ext cx="3280012" cy="523220"/>
          </a:xfrm>
          <a:prstGeom prst="rect">
            <a:avLst/>
          </a:prstGeom>
          <a:noFill/>
        </p:spPr>
        <p:txBody>
          <a:bodyPr wrap="square" rtlCol="0">
            <a:spAutoFit/>
          </a:bodyPr>
          <a:lstStyle/>
          <a:p>
            <a:r>
              <a:rPr lang="en-US" sz="2800" b="1" dirty="0"/>
              <a:t>This is Greenhouse.</a:t>
            </a: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88106" y="1523999"/>
            <a:ext cx="7847463" cy="4453719"/>
          </a:xfrm>
          <a:prstGeom prst="rect">
            <a:avLst/>
          </a:prstGeom>
          <a:scene3d>
            <a:camera prst="orthographicFront"/>
            <a:lightRig rig="threePt" dir="t"/>
          </a:scene3d>
          <a:sp3d>
            <a:bevelT w="139700"/>
          </a:sp3d>
        </p:spPr>
      </p:pic>
    </p:spTree>
    <p:extLst>
      <p:ext uri="{BB962C8B-B14F-4D97-AF65-F5344CB8AC3E}">
        <p14:creationId xmlns:p14="http://schemas.microsoft.com/office/powerpoint/2010/main" xmlns="" val="357971008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2" nodeType="clickEffect">
                                  <p:stCondLst>
                                    <p:cond delay="0"/>
                                  </p:stCondLst>
                                  <p:childTnLst>
                                    <p:animEffect transition="out" filter="circle(out)">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2"/>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10872" y="1634581"/>
            <a:ext cx="8301316" cy="4561503"/>
          </a:xfrm>
          <a:prstGeom prst="rect">
            <a:avLst/>
          </a:prstGeom>
          <a:scene3d>
            <a:camera prst="orthographicFront"/>
            <a:lightRig rig="threePt" dir="t"/>
          </a:scene3d>
          <a:sp3d>
            <a:bevelT w="139700"/>
          </a:sp3d>
        </p:spPr>
      </p:pic>
      <p:sp>
        <p:nvSpPr>
          <p:cNvPr id="4" name="TextBox 3"/>
          <p:cNvSpPr txBox="1"/>
          <p:nvPr/>
        </p:nvSpPr>
        <p:spPr>
          <a:xfrm>
            <a:off x="2893326" y="395785"/>
            <a:ext cx="2647666" cy="584775"/>
          </a:xfrm>
          <a:prstGeom prst="rect">
            <a:avLst/>
          </a:prstGeom>
          <a:noFill/>
        </p:spPr>
        <p:txBody>
          <a:bodyPr wrap="square" rtlCol="0">
            <a:spAutoFit/>
          </a:bodyPr>
          <a:lstStyle/>
          <a:p>
            <a:r>
              <a:rPr lang="en-US" sz="3200" b="1" dirty="0"/>
              <a:t>What is this?</a:t>
            </a:r>
          </a:p>
        </p:txBody>
      </p:sp>
      <p:sp>
        <p:nvSpPr>
          <p:cNvPr id="5" name="TextBox 4"/>
          <p:cNvSpPr txBox="1"/>
          <p:nvPr/>
        </p:nvSpPr>
        <p:spPr>
          <a:xfrm>
            <a:off x="972861" y="888021"/>
            <a:ext cx="7410735" cy="584775"/>
          </a:xfrm>
          <a:prstGeom prst="rect">
            <a:avLst/>
          </a:prstGeom>
          <a:noFill/>
        </p:spPr>
        <p:txBody>
          <a:bodyPr wrap="square" rtlCol="0">
            <a:spAutoFit/>
          </a:bodyPr>
          <a:lstStyle/>
          <a:p>
            <a:r>
              <a:rPr lang="en-US" sz="3200" b="1" dirty="0"/>
              <a:t>This is a vegetable garden, in greenhouse.</a:t>
            </a:r>
          </a:p>
        </p:txBody>
      </p:sp>
    </p:spTree>
    <p:extLst>
      <p:ext uri="{BB962C8B-B14F-4D97-AF65-F5344CB8AC3E}">
        <p14:creationId xmlns:p14="http://schemas.microsoft.com/office/powerpoint/2010/main" xmlns="" val="233157329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3648"/>
            <a:ext cx="12192000" cy="6858000"/>
          </a:xfrm>
          <a:prstGeom prst="rect">
            <a:avLst/>
          </a:prstGeom>
        </p:spPr>
      </p:pic>
      <p:sp>
        <p:nvSpPr>
          <p:cNvPr id="3" name="TextBox 2"/>
          <p:cNvSpPr txBox="1"/>
          <p:nvPr/>
        </p:nvSpPr>
        <p:spPr>
          <a:xfrm>
            <a:off x="4230806" y="306146"/>
            <a:ext cx="3111690" cy="584775"/>
          </a:xfrm>
          <a:prstGeom prst="rect">
            <a:avLst/>
          </a:prstGeom>
          <a:noFill/>
        </p:spPr>
        <p:txBody>
          <a:bodyPr wrap="square" rtlCol="0">
            <a:spAutoFit/>
          </a:bodyPr>
          <a:lstStyle/>
          <a:p>
            <a:r>
              <a:rPr lang="en-US" sz="3200" b="1" dirty="0">
                <a:solidFill>
                  <a:srgbClr val="7030A0"/>
                </a:solidFill>
              </a:rPr>
              <a:t>Title Declaration</a:t>
            </a:r>
          </a:p>
        </p:txBody>
      </p:sp>
      <p:sp>
        <p:nvSpPr>
          <p:cNvPr id="6" name="Cloud 5"/>
          <p:cNvSpPr/>
          <p:nvPr/>
        </p:nvSpPr>
        <p:spPr>
          <a:xfrm rot="19989935">
            <a:off x="752846" y="1339712"/>
            <a:ext cx="3114240" cy="17167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So today our lesson is:</a:t>
            </a:r>
          </a:p>
        </p:txBody>
      </p:sp>
      <p:sp>
        <p:nvSpPr>
          <p:cNvPr id="7" name="Frame 6"/>
          <p:cNvSpPr/>
          <p:nvPr/>
        </p:nvSpPr>
        <p:spPr>
          <a:xfrm>
            <a:off x="4464453" y="1730723"/>
            <a:ext cx="4356906" cy="138999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Unit: Nine, Lesson: Three</a:t>
            </a:r>
          </a:p>
          <a:p>
            <a:pPr algn="ctr"/>
            <a:r>
              <a:rPr lang="en-US" sz="2800" b="1" dirty="0">
                <a:solidFill>
                  <a:srgbClr val="FF0000"/>
                </a:solidFill>
              </a:rPr>
              <a:t>The Greenhouse effect</a:t>
            </a:r>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70998" y="3364829"/>
            <a:ext cx="6543816" cy="3119404"/>
          </a:xfrm>
          <a:prstGeom prst="rect">
            <a:avLst/>
          </a:prstGeom>
          <a:scene3d>
            <a:camera prst="orthographicFront"/>
            <a:lightRig rig="threePt" dir="t"/>
          </a:scene3d>
          <a:sp3d>
            <a:bevelT w="139700"/>
          </a:sp3d>
        </p:spPr>
      </p:pic>
    </p:spTree>
    <p:extLst>
      <p:ext uri="{BB962C8B-B14F-4D97-AF65-F5344CB8AC3E}">
        <p14:creationId xmlns:p14="http://schemas.microsoft.com/office/powerpoint/2010/main" xmlns="" val="2476558498"/>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par>
                          <p:cTn id="11" fill="hold">
                            <p:stCondLst>
                              <p:cond delay="1400"/>
                            </p:stCondLst>
                            <p:childTnLst>
                              <p:par>
                                <p:cTn id="12" presetID="2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900"/>
                            </p:stCondLst>
                            <p:childTnLst>
                              <p:par>
                                <p:cTn id="16" presetID="53"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a:scene3d>
            <a:camera prst="orthographicFront"/>
            <a:lightRig rig="threePt" dir="t"/>
          </a:scene3d>
          <a:sp3d contourW="12700">
            <a:bevelT w="31750"/>
            <a:contourClr>
              <a:srgbClr val="0070C0"/>
            </a:contourClr>
          </a:sp3d>
        </p:spPr>
      </p:pic>
      <p:sp>
        <p:nvSpPr>
          <p:cNvPr id="3" name="Frame 2"/>
          <p:cNvSpPr/>
          <p:nvPr/>
        </p:nvSpPr>
        <p:spPr>
          <a:xfrm>
            <a:off x="3971498" y="341195"/>
            <a:ext cx="3903260" cy="66874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Learning Outcomes</a:t>
            </a:r>
          </a:p>
        </p:txBody>
      </p:sp>
      <p:sp>
        <p:nvSpPr>
          <p:cNvPr id="4" name="TextBox 3"/>
          <p:cNvSpPr txBox="1"/>
          <p:nvPr/>
        </p:nvSpPr>
        <p:spPr>
          <a:xfrm>
            <a:off x="2688608" y="1255594"/>
            <a:ext cx="7629099" cy="523220"/>
          </a:xfrm>
          <a:prstGeom prst="rect">
            <a:avLst/>
          </a:prstGeom>
          <a:noFill/>
        </p:spPr>
        <p:txBody>
          <a:bodyPr wrap="square" rtlCol="0">
            <a:spAutoFit/>
          </a:bodyPr>
          <a:lstStyle/>
          <a:p>
            <a:r>
              <a:rPr lang="en-US" sz="2800" b="1" dirty="0">
                <a:solidFill>
                  <a:srgbClr val="FF0000"/>
                </a:solidFill>
              </a:rPr>
              <a:t>After we have studied this unit, we will be able to</a:t>
            </a:r>
          </a:p>
        </p:txBody>
      </p:sp>
      <p:sp>
        <p:nvSpPr>
          <p:cNvPr id="5" name="Frame 4"/>
          <p:cNvSpPr/>
          <p:nvPr/>
        </p:nvSpPr>
        <p:spPr>
          <a:xfrm>
            <a:off x="2115403" y="1883392"/>
            <a:ext cx="8065827" cy="432634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US" sz="3200" b="1" dirty="0">
                <a:solidFill>
                  <a:schemeClr val="tx1"/>
                </a:solidFill>
              </a:rPr>
              <a:t>Read and understand texts</a:t>
            </a:r>
          </a:p>
          <a:p>
            <a:pPr marL="285750" indent="-285750">
              <a:buFont typeface="Wingdings" panose="05000000000000000000" pitchFamily="2" charset="2"/>
              <a:buChar char="q"/>
            </a:pPr>
            <a:r>
              <a:rPr lang="en-US" sz="3200" b="1" dirty="0">
                <a:solidFill>
                  <a:schemeClr val="tx1"/>
                </a:solidFill>
              </a:rPr>
              <a:t>Talk about climate and environment</a:t>
            </a:r>
          </a:p>
          <a:p>
            <a:pPr marL="285750" indent="-285750">
              <a:buFont typeface="Wingdings" panose="05000000000000000000" pitchFamily="2" charset="2"/>
              <a:buChar char="q"/>
            </a:pPr>
            <a:r>
              <a:rPr lang="en-US" sz="3200" b="1" dirty="0">
                <a:solidFill>
                  <a:schemeClr val="tx1"/>
                </a:solidFill>
              </a:rPr>
              <a:t>Ask and answer question</a:t>
            </a:r>
          </a:p>
          <a:p>
            <a:pPr marL="285750" indent="-285750">
              <a:buFont typeface="Wingdings" panose="05000000000000000000" pitchFamily="2" charset="2"/>
              <a:buChar char="q"/>
            </a:pPr>
            <a:r>
              <a:rPr lang="en-US" sz="3200" b="1" dirty="0">
                <a:solidFill>
                  <a:schemeClr val="tx1"/>
                </a:solidFill>
              </a:rPr>
              <a:t>Write short paragraphs.</a:t>
            </a:r>
          </a:p>
          <a:p>
            <a:pPr marL="285750" indent="-285750">
              <a:buFont typeface="Wingdings" panose="05000000000000000000" pitchFamily="2" charset="2"/>
              <a:buChar char="q"/>
            </a:pPr>
            <a:r>
              <a:rPr lang="en-US" sz="3200" b="1" dirty="0">
                <a:solidFill>
                  <a:schemeClr val="tx1"/>
                </a:solidFill>
              </a:rPr>
              <a:t>Write short guided and semi-guided sentences.</a:t>
            </a:r>
          </a:p>
        </p:txBody>
      </p:sp>
    </p:spTree>
    <p:extLst>
      <p:ext uri="{BB962C8B-B14F-4D97-AF65-F5344CB8AC3E}">
        <p14:creationId xmlns:p14="http://schemas.microsoft.com/office/powerpoint/2010/main" xmlns="" val="100350877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loud 2"/>
          <p:cNvSpPr/>
          <p:nvPr/>
        </p:nvSpPr>
        <p:spPr>
          <a:xfrm rot="19975185">
            <a:off x="369787" y="687817"/>
            <a:ext cx="3452883" cy="17901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Let‘s enjoy the Video</a:t>
            </a:r>
          </a:p>
        </p:txBody>
      </p:sp>
      <p:sp>
        <p:nvSpPr>
          <p:cNvPr id="4" name="Right Arrow 3"/>
          <p:cNvSpPr/>
          <p:nvPr/>
        </p:nvSpPr>
        <p:spPr>
          <a:xfrm>
            <a:off x="3093465" y="2522585"/>
            <a:ext cx="2688608" cy="1286301"/>
          </a:xfrm>
          <a:prstGeom prst="rightArrow">
            <a:avLst/>
          </a:prstGeo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Click here</a:t>
            </a: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3898" y="5522841"/>
            <a:ext cx="11559654" cy="114485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895270" y="1200240"/>
            <a:ext cx="4301320" cy="4322601"/>
          </a:xfrm>
          <a:prstGeom prst="rect">
            <a:avLst/>
          </a:prstGeom>
        </p:spPr>
      </p:pic>
    </p:spTree>
    <p:extLst>
      <p:ext uri="{BB962C8B-B14F-4D97-AF65-F5344CB8AC3E}">
        <p14:creationId xmlns:p14="http://schemas.microsoft.com/office/powerpoint/2010/main" xmlns="" val="190943049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Bevel 2"/>
          <p:cNvSpPr/>
          <p:nvPr/>
        </p:nvSpPr>
        <p:spPr>
          <a:xfrm>
            <a:off x="4558352" y="423081"/>
            <a:ext cx="2934269" cy="73697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Key words</a:t>
            </a: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66280" y="1487606"/>
            <a:ext cx="5854889" cy="3429285"/>
          </a:xfrm>
          <a:prstGeom prst="rect">
            <a:avLst/>
          </a:prstGeom>
        </p:spPr>
      </p:pic>
      <p:sp>
        <p:nvSpPr>
          <p:cNvPr id="5" name="TextBox 4"/>
          <p:cNvSpPr txBox="1"/>
          <p:nvPr/>
        </p:nvSpPr>
        <p:spPr>
          <a:xfrm>
            <a:off x="2947916" y="4776716"/>
            <a:ext cx="6073253" cy="1446550"/>
          </a:xfrm>
          <a:prstGeom prst="rect">
            <a:avLst/>
          </a:prstGeom>
          <a:noFill/>
        </p:spPr>
        <p:txBody>
          <a:bodyPr wrap="square" rtlCol="0">
            <a:spAutoFit/>
          </a:bodyPr>
          <a:lstStyle/>
          <a:p>
            <a:pPr algn="ctr"/>
            <a:r>
              <a:rPr lang="en-US" sz="3200" b="1" dirty="0">
                <a:solidFill>
                  <a:srgbClr val="00B050"/>
                </a:solidFill>
              </a:rPr>
              <a:t>Trap</a:t>
            </a:r>
          </a:p>
          <a:p>
            <a:pPr algn="ctr"/>
            <a:r>
              <a:rPr lang="en-US" sz="2800" b="1" dirty="0">
                <a:solidFill>
                  <a:srgbClr val="FF0000"/>
                </a:solidFill>
              </a:rPr>
              <a:t>Meaning: a device or enclosure designed to catch animals.</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22893" y="4589604"/>
            <a:ext cx="2067636" cy="2067636"/>
          </a:xfrm>
          <a:prstGeom prst="rect">
            <a:avLst/>
          </a:prstGeom>
        </p:spPr>
      </p:pic>
      <p:pic>
        <p:nvPicPr>
          <p:cNvPr id="7" name="Picture 6"/>
          <p:cNvPicPr>
            <a:picLocks noChangeAspect="1"/>
          </p:cNvPicPr>
          <p:nvPr/>
        </p:nvPicPr>
        <p:blipFill rotWithShape="1">
          <a:blip r:embed="rId5">
            <a:extLst>
              <a:ext uri="{BEBA8EAE-BF5A-486C-A8C5-ECC9F3942E4B}">
                <a14:imgProps xmlns:a14="http://schemas.microsoft.com/office/drawing/2010/main" xmlns="">
                  <a14:imgLayer r:embed="rId6">
                    <a14:imgEffect>
                      <a14:backgroundRemoval t="8522" b="80870" l="27304" r="69565"/>
                    </a14:imgEffect>
                  </a14:imgLayer>
                </a14:imgProps>
              </a:ext>
              <a:ext uri="{28A0092B-C50C-407E-A947-70E740481C1C}">
                <a14:useLocalDpi xmlns:a14="http://schemas.microsoft.com/office/drawing/2010/main" xmlns="" val="0"/>
              </a:ext>
            </a:extLst>
          </a:blip>
          <a:srcRect l="26738" r="30000" b="19201"/>
          <a:stretch/>
        </p:blipFill>
        <p:spPr>
          <a:xfrm>
            <a:off x="362141" y="2376960"/>
            <a:ext cx="1559444" cy="442528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9816152" y="20037"/>
            <a:ext cx="2057400" cy="111442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997713" y="301752"/>
            <a:ext cx="688359" cy="772839"/>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339351" y="453043"/>
            <a:ext cx="567519" cy="567519"/>
          </a:xfrm>
          <a:prstGeom prst="rect">
            <a:avLst/>
          </a:prstGeom>
        </p:spPr>
      </p:pic>
    </p:spTree>
    <p:extLst>
      <p:ext uri="{BB962C8B-B14F-4D97-AF65-F5344CB8AC3E}">
        <p14:creationId xmlns:p14="http://schemas.microsoft.com/office/powerpoint/2010/main" xmlns="" val="427766709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7297"/>
            <a:ext cx="12192000" cy="6858000"/>
          </a:xfrm>
          <a:prstGeom prst="rect">
            <a:avLst/>
          </a:prstGeom>
        </p:spPr>
      </p:pic>
      <p:sp>
        <p:nvSpPr>
          <p:cNvPr id="3" name="Bevel 2"/>
          <p:cNvSpPr/>
          <p:nvPr/>
        </p:nvSpPr>
        <p:spPr>
          <a:xfrm>
            <a:off x="4558352" y="423081"/>
            <a:ext cx="2934269" cy="73697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Key words</a:t>
            </a: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88358" y="1583142"/>
            <a:ext cx="6933064" cy="3384644"/>
          </a:xfrm>
          <a:prstGeom prst="rect">
            <a:avLst/>
          </a:prstGeom>
          <a:scene3d>
            <a:camera prst="orthographicFront"/>
            <a:lightRig rig="threePt" dir="t"/>
          </a:scene3d>
          <a:sp3d>
            <a:bevelT w="152400"/>
          </a:sp3d>
        </p:spPr>
      </p:pic>
      <p:sp>
        <p:nvSpPr>
          <p:cNvPr id="5" name="TextBox 4"/>
          <p:cNvSpPr txBox="1"/>
          <p:nvPr/>
        </p:nvSpPr>
        <p:spPr>
          <a:xfrm>
            <a:off x="3302759" y="5022379"/>
            <a:ext cx="4872250" cy="1261884"/>
          </a:xfrm>
          <a:prstGeom prst="rect">
            <a:avLst/>
          </a:prstGeom>
          <a:noFill/>
        </p:spPr>
        <p:txBody>
          <a:bodyPr wrap="square" rtlCol="0">
            <a:spAutoFit/>
          </a:bodyPr>
          <a:lstStyle/>
          <a:p>
            <a:pPr algn="ctr"/>
            <a:r>
              <a:rPr lang="en-US" sz="2800" b="1" dirty="0">
                <a:solidFill>
                  <a:srgbClr val="00B050"/>
                </a:solidFill>
              </a:rPr>
              <a:t>Planet</a:t>
            </a:r>
          </a:p>
          <a:p>
            <a:pPr algn="ctr"/>
            <a:r>
              <a:rPr lang="en-US" sz="2400" b="1" dirty="0">
                <a:solidFill>
                  <a:srgbClr val="FF0000"/>
                </a:solidFill>
              </a:rPr>
              <a:t>Meaning: a celestial body moving in an elliptical orbit around a star.</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22893" y="4589604"/>
            <a:ext cx="2067636" cy="2067636"/>
          </a:xfrm>
          <a:prstGeom prst="rect">
            <a:avLst/>
          </a:prstGeom>
        </p:spPr>
      </p:pic>
    </p:spTree>
    <p:extLst>
      <p:ext uri="{BB962C8B-B14F-4D97-AF65-F5344CB8AC3E}">
        <p14:creationId xmlns:p14="http://schemas.microsoft.com/office/powerpoint/2010/main" xmlns="" val="51437656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TotalTime>
  <Words>743</Words>
  <Application>Microsoft Office PowerPoint</Application>
  <PresentationFormat>Custom</PresentationFormat>
  <Paragraphs>105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TEAMOS(aXeSwY &amp; tomeCar)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146</cp:revision>
  <dcterms:created xsi:type="dcterms:W3CDTF">2017-11-14T13:29:22Z</dcterms:created>
  <dcterms:modified xsi:type="dcterms:W3CDTF">2019-05-10T13:57:35Z</dcterms:modified>
</cp:coreProperties>
</file>